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56" r:id="rId3"/>
  </p:sldMasterIdLst>
  <p:notesMasterIdLst>
    <p:notesMasterId r:id="rId11"/>
  </p:notesMasterIdLst>
  <p:sldIdLst>
    <p:sldId id="257" r:id="rId4"/>
    <p:sldId id="471" r:id="rId5"/>
    <p:sldId id="473" r:id="rId6"/>
    <p:sldId id="476" r:id="rId7"/>
    <p:sldId id="477" r:id="rId8"/>
    <p:sldId id="474" r:id="rId9"/>
    <p:sldId id="445"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3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p:cViewPr varScale="1">
        <p:scale>
          <a:sx n="122" d="100"/>
          <a:sy n="122" d="100"/>
        </p:scale>
        <p:origin x="90" y="10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90F72-CFA0-4997-AFD5-D33BB9653DC7}" type="datetimeFigureOut">
              <a:rPr lang="de-AT" smtClean="0"/>
              <a:t>03.09.2019</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E33810-DA5A-4F25-9A64-35C486E071ED}" type="slidenum">
              <a:rPr lang="de-AT" smtClean="0"/>
              <a:t>‹Nr.›</a:t>
            </a:fld>
            <a:endParaRPr lang="de-AT"/>
          </a:p>
        </p:txBody>
      </p:sp>
    </p:spTree>
    <p:extLst>
      <p:ext uri="{BB962C8B-B14F-4D97-AF65-F5344CB8AC3E}">
        <p14:creationId xmlns:p14="http://schemas.microsoft.com/office/powerpoint/2010/main" val="101598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70611B95-E527-414E-BE3A-E25B0CA62884}"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5354FE2B-A1B9-4C07-B0CD-50578284E442}"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B6621292-C08C-4AA7-A71A-F60B9A6540D1}"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AT"/>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566F222A-2533-4E7D-BB7A-2AC09D5C368F}"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4145135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F88DCC2B-3EBB-4590-9C4F-0378E768CC1B}"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286454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AT"/>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282C0A2A-61BF-44C0-A3D5-C7BD3E61C37D}"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3798495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1B631BED-FD90-4318-B15F-9864922DF7AB}" type="datetime1">
              <a:rPr lang="de-DE" smtClean="0"/>
              <a:t>03.09.2019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280910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AT"/>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98884912-8F8D-493A-BF43-54EC6A384246}" type="datetime1">
              <a:rPr lang="de-DE" smtClean="0"/>
              <a:t>03.09.2019</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2181247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5E35A1C6-4446-4830-905B-969B7F7B9D65}" type="datetime1">
              <a:rPr lang="de-DE" smtClean="0"/>
              <a:t>03.09.2019</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479123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2DCEEBD-1AD7-4629-87CB-A89ECAD91E56}" type="datetime1">
              <a:rPr lang="de-DE" smtClean="0"/>
              <a:t>03.09.2019</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3987258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71D54F66-0744-4938-AD90-AEDE7C146CCE}" type="datetime1">
              <a:rPr lang="de-DE" smtClean="0"/>
              <a:t>03.09.2019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150414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154D332D-F580-4EBE-A502-F2DD48D7FD74}"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0E3D88DF-F01E-4BBF-822C-B574325BD32F}" type="datetime1">
              <a:rPr lang="de-DE" smtClean="0"/>
              <a:t>03.09.2019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27482047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1DB4E111-C181-44FC-A0F6-2F85B98C0563}"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2793590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083EE2EA-9236-4325-B536-D459904A84DA}"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AA383B4-178B-49DB-AFAA-F1806A3618AD}" type="slidenum">
              <a:rPr lang="de-AT" smtClean="0"/>
              <a:t>‹Nr.›</a:t>
            </a:fld>
            <a:endParaRPr lang="de-AT"/>
          </a:p>
        </p:txBody>
      </p:sp>
    </p:spTree>
    <p:extLst>
      <p:ext uri="{BB962C8B-B14F-4D97-AF65-F5344CB8AC3E}">
        <p14:creationId xmlns:p14="http://schemas.microsoft.com/office/powerpoint/2010/main" val="3861703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760FBABC-D785-4D05-B4F0-6946771374CE}"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2679888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A17A5CB-A9E1-4F1F-86D0-C4D73273F6E4}"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22428327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A2658352-5443-4204-8558-FA28DFCA7C62}"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34616617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B2C76308-02E1-4511-A72C-34662403287A}" type="datetime1">
              <a:rPr lang="de-DE" smtClean="0"/>
              <a:t>03.09.2019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35510215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FB238C3D-F924-41ED-BAA3-0332EEA46F69}" type="datetime1">
              <a:rPr lang="de-DE" smtClean="0"/>
              <a:t>03.09.2019</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31567840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C6CD906B-5FA7-49D0-92DE-4E441965D899}" type="datetime1">
              <a:rPr lang="de-DE" smtClean="0"/>
              <a:t>03.09.2019</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20056074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C48124C-6110-4C9F-B723-EC83015E269B}" type="datetime1">
              <a:rPr lang="de-DE" smtClean="0"/>
              <a:t>03.09.2019</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123711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490D09B6-D8D1-4BA6-89FD-A6F329B44218}"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50E1D925-F9F8-44E8-A239-83D70B8D8A0B}" type="datetime1">
              <a:rPr lang="de-DE" smtClean="0"/>
              <a:t>03.09.2019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4111657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2479AE61-88F5-4330-B8F0-190DF5B69323}" type="datetime1">
              <a:rPr lang="de-DE" smtClean="0"/>
              <a:t>03.09.2019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2072136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98DAA622-5074-4830-B633-51E1E4173FB8}"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26299044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4CC3B354-68FB-488A-B621-370436FAFE28}" type="datetime1">
              <a:rPr lang="de-DE" smtClean="0"/>
              <a:t>03.09.2019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9ABE1AD-8D59-4ED4-BA75-424D044B9727}" type="slidenum">
              <a:rPr lang="de-AT" smtClean="0"/>
              <a:pPr/>
              <a:t>‹Nr.›</a:t>
            </a:fld>
            <a:endParaRPr lang="de-AT"/>
          </a:p>
        </p:txBody>
      </p:sp>
    </p:spTree>
    <p:extLst>
      <p:ext uri="{BB962C8B-B14F-4D97-AF65-F5344CB8AC3E}">
        <p14:creationId xmlns:p14="http://schemas.microsoft.com/office/powerpoint/2010/main" val="3684931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38AB48F9-2CC2-4DD5-962A-EAB999721340}" type="datetime1">
              <a:rPr lang="de-DE" smtClean="0"/>
              <a:t>03.09.2019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4742D1AE-304E-4CB6-AF67-2ED07F7E06CD}" type="datetime1">
              <a:rPr lang="de-DE" smtClean="0"/>
              <a:t>03.09.2019</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0769D61C-12A5-40FE-A61A-2664BE85EBC5}" type="datetime1">
              <a:rPr lang="de-DE" smtClean="0"/>
              <a:t>03.09.2019</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D5AB890-B250-4184-B290-5A7CB398102F}" type="datetime1">
              <a:rPr lang="de-DE" smtClean="0"/>
              <a:t>03.09.2019</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036BD4D9-D300-4415-A483-D527AF6EBEF0}" type="datetime1">
              <a:rPr lang="de-DE" smtClean="0"/>
              <a:t>03.09.2019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F566C455-ED4A-4DC9-B758-0EE37749CFB6}" type="datetime1">
              <a:rPr lang="de-DE" smtClean="0"/>
              <a:t>03.09.2019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9ABE1AD-8D59-4ED4-BA75-424D044B9727}"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1986D-CFD9-4808-9467-431D662D35B7}" type="datetime1">
              <a:rPr lang="de-DE" smtClean="0"/>
              <a:t>03.09.2019</a:t>
            </a:fld>
            <a:endParaRPr lang="de-AT"/>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BE1AD-8D59-4ED4-BA75-424D044B9727}"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062B0-F1AE-4EA1-A0EC-C5DD23B4891D}" type="datetime1">
              <a:rPr lang="de-DE" smtClean="0"/>
              <a:t>03.09.2019</a:t>
            </a:fld>
            <a:endParaRPr lang="de-AT"/>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383B4-178B-49DB-AFAA-F1806A3618AD}" type="slidenum">
              <a:rPr lang="de-AT" smtClean="0"/>
              <a:t>‹Nr.›</a:t>
            </a:fld>
            <a:endParaRPr lang="de-AT"/>
          </a:p>
        </p:txBody>
      </p:sp>
    </p:spTree>
    <p:extLst>
      <p:ext uri="{BB962C8B-B14F-4D97-AF65-F5344CB8AC3E}">
        <p14:creationId xmlns:p14="http://schemas.microsoft.com/office/powerpoint/2010/main" val="566662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D3FF0-C7D7-48A9-BE48-B288065EE151}" type="datetime1">
              <a:rPr lang="de-DE" smtClean="0"/>
              <a:t>03.09.2019</a:t>
            </a:fld>
            <a:endParaRPr lang="de-AT"/>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BE1AD-8D59-4ED4-BA75-424D044B9727}" type="slidenum">
              <a:rPr lang="de-AT" smtClean="0"/>
              <a:pPr/>
              <a:t>‹Nr.›</a:t>
            </a:fld>
            <a:endParaRPr lang="de-AT"/>
          </a:p>
        </p:txBody>
      </p:sp>
    </p:spTree>
    <p:extLst>
      <p:ext uri="{BB962C8B-B14F-4D97-AF65-F5344CB8AC3E}">
        <p14:creationId xmlns:p14="http://schemas.microsoft.com/office/powerpoint/2010/main" val="205485858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feld 6"/>
          <p:cNvSpPr txBox="1"/>
          <p:nvPr/>
        </p:nvSpPr>
        <p:spPr>
          <a:xfrm>
            <a:off x="1631504" y="1268760"/>
            <a:ext cx="9144000" cy="4955203"/>
          </a:xfrm>
          <a:prstGeom prst="rect">
            <a:avLst/>
          </a:prstGeom>
          <a:noFill/>
        </p:spPr>
        <p:txBody>
          <a:bodyPr wrap="square" rtlCol="0">
            <a:spAutoFit/>
          </a:bodyPr>
          <a:lstStyle/>
          <a:p>
            <a:pPr algn="ctr"/>
            <a:endParaRPr lang="de-DE" sz="5000" b="1" dirty="0" smtClean="0">
              <a:solidFill>
                <a:schemeClr val="accent1">
                  <a:lumMod val="75000"/>
                </a:schemeClr>
              </a:solidFill>
              <a:effectLst>
                <a:outerShdw blurRad="38100" dist="38100" dir="2700000" algn="tl">
                  <a:srgbClr val="000000">
                    <a:alpha val="43137"/>
                  </a:srgbClr>
                </a:outerShdw>
              </a:effectLst>
              <a:latin typeface="Trebuchet MS" pitchFamily="34" charset="0"/>
            </a:endParaRPr>
          </a:p>
          <a:p>
            <a:pPr algn="ctr"/>
            <a:r>
              <a:rPr lang="de-DE" sz="5000" b="1" dirty="0" smtClean="0">
                <a:solidFill>
                  <a:schemeClr val="accent1">
                    <a:lumMod val="75000"/>
                  </a:schemeClr>
                </a:solidFill>
                <a:effectLst>
                  <a:outerShdw blurRad="38100" dist="38100" dir="2700000" algn="tl">
                    <a:srgbClr val="000000">
                      <a:alpha val="43137"/>
                    </a:srgbClr>
                  </a:outerShdw>
                </a:effectLst>
                <a:latin typeface="Trebuchet MS" pitchFamily="34" charset="0"/>
              </a:rPr>
              <a:t>W1: </a:t>
            </a:r>
            <a:endParaRPr lang="de-AT" sz="5000" b="1" dirty="0">
              <a:solidFill>
                <a:schemeClr val="accent1">
                  <a:lumMod val="75000"/>
                </a:schemeClr>
              </a:solidFill>
              <a:effectLst>
                <a:outerShdw blurRad="38100" dist="38100" dir="2700000" algn="tl">
                  <a:srgbClr val="000000">
                    <a:alpha val="43137"/>
                  </a:srgbClr>
                </a:outerShdw>
              </a:effectLst>
              <a:latin typeface="Trebuchet MS" pitchFamily="34" charset="0"/>
            </a:endParaRPr>
          </a:p>
          <a:p>
            <a:pPr algn="ctr"/>
            <a:endParaRPr lang="de-AT" sz="2400" b="1" dirty="0">
              <a:latin typeface="Trebuchet MS" pitchFamily="34" charset="0"/>
            </a:endParaRPr>
          </a:p>
          <a:p>
            <a:pPr algn="ctr"/>
            <a:r>
              <a:rPr lang="de-AT" sz="4800" b="1" dirty="0" smtClean="0">
                <a:latin typeface="Trebuchet MS" pitchFamily="34" charset="0"/>
              </a:rPr>
              <a:t>Ausweitung und Optimierung der Eigentumsbildung</a:t>
            </a:r>
            <a:endParaRPr lang="de-AT" sz="4800" b="1" dirty="0">
              <a:latin typeface="Trebuchet MS" pitchFamily="34" charset="0"/>
            </a:endParaRPr>
          </a:p>
          <a:p>
            <a:pPr algn="ctr"/>
            <a:endParaRPr lang="de-AT" sz="2400" b="1" dirty="0">
              <a:latin typeface="Trebuchet MS" pitchFamily="34" charset="0"/>
            </a:endParaRPr>
          </a:p>
          <a:p>
            <a:pPr algn="ctr"/>
            <a:r>
              <a:rPr lang="de-AT" sz="2400" b="1" dirty="0">
                <a:latin typeface="Trebuchet MS" pitchFamily="34" charset="0"/>
              </a:rPr>
              <a:t>Dr. Roland Weinrauch, LL.M.</a:t>
            </a:r>
          </a:p>
          <a:p>
            <a:pPr algn="ctr"/>
            <a:r>
              <a:rPr lang="de-AT" sz="2400" b="1" dirty="0" smtClean="0">
                <a:latin typeface="Trebuchet MS" pitchFamily="34" charset="0"/>
              </a:rPr>
              <a:t>September 2019</a:t>
            </a:r>
          </a:p>
          <a:p>
            <a:pPr algn="ctr"/>
            <a:endParaRPr lang="de-AT" sz="2400" b="1" dirty="0">
              <a:latin typeface="Trebuchet MS" pitchFamily="34" charset="0"/>
            </a:endParaRPr>
          </a:p>
        </p:txBody>
      </p:sp>
      <p:pic>
        <p:nvPicPr>
          <p:cNvPr id="2" name="Grafik 1">
            <a:extLst>
              <a:ext uri="{FF2B5EF4-FFF2-40B4-BE49-F238E27FC236}">
                <a16:creationId xmlns:a16="http://schemas.microsoft.com/office/drawing/2014/main" id="{C244E218-681C-4B3E-A1B7-97A972C6E7C6}"/>
              </a:ext>
            </a:extLst>
          </p:cNvPr>
          <p:cNvPicPr>
            <a:picLocks noChangeAspect="1"/>
          </p:cNvPicPr>
          <p:nvPr/>
        </p:nvPicPr>
        <p:blipFill>
          <a:blip r:embed="rId2"/>
          <a:stretch>
            <a:fillRect/>
          </a:stretch>
        </p:blipFill>
        <p:spPr>
          <a:xfrm>
            <a:off x="479376" y="188640"/>
            <a:ext cx="5897027" cy="940361"/>
          </a:xfrm>
          <a:prstGeom prst="rect">
            <a:avLst/>
          </a:prstGeom>
        </p:spPr>
      </p:pic>
      <p:sp>
        <p:nvSpPr>
          <p:cNvPr id="3" name="Foliennummernplatzhalter 2">
            <a:extLst>
              <a:ext uri="{FF2B5EF4-FFF2-40B4-BE49-F238E27FC236}">
                <a16:creationId xmlns:a16="http://schemas.microsoft.com/office/drawing/2014/main" id="{B3AF9C1A-B985-448D-8801-F5E5817B5215}"/>
              </a:ext>
            </a:extLst>
          </p:cNvPr>
          <p:cNvSpPr>
            <a:spLocks noGrp="1"/>
          </p:cNvSpPr>
          <p:nvPr>
            <p:ph type="sldNum" sz="quarter" idx="12"/>
          </p:nvPr>
        </p:nvSpPr>
        <p:spPr/>
        <p:txBody>
          <a:bodyPr/>
          <a:lstStyle/>
          <a:p>
            <a:fld id="{59ABE1AD-8D59-4ED4-BA75-424D044B9727}" type="slidenum">
              <a:rPr lang="de-AT" smtClean="0"/>
              <a:pPr/>
              <a:t>1</a:t>
            </a:fld>
            <a:endParaRPr lang="de-AT"/>
          </a:p>
        </p:txBody>
      </p:sp>
    </p:spTree>
    <p:extLst>
      <p:ext uri="{BB962C8B-B14F-4D97-AF65-F5344CB8AC3E}">
        <p14:creationId xmlns:p14="http://schemas.microsoft.com/office/powerpoint/2010/main" val="259756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hteck 5"/>
          <p:cNvSpPr/>
          <p:nvPr/>
        </p:nvSpPr>
        <p:spPr>
          <a:xfrm>
            <a:off x="533369" y="934514"/>
            <a:ext cx="11039505" cy="4339650"/>
          </a:xfrm>
          <a:prstGeom prst="rect">
            <a:avLst/>
          </a:prstGeom>
        </p:spPr>
        <p:txBody>
          <a:bodyPr wrap="square">
            <a:spAutoFit/>
          </a:bodyPr>
          <a:lstStyle/>
          <a:p>
            <a:pPr marL="361950" marR="0" lvl="0" indent="-361950" algn="l" defTabSz="914400" rtl="0" eaLnBrk="1" fontAlgn="auto" latinLnBrk="0" hangingPunct="1">
              <a:lnSpc>
                <a:spcPct val="150000"/>
              </a:lnSpc>
              <a:spcBef>
                <a:spcPts val="0"/>
              </a:spcBef>
              <a:spcAft>
                <a:spcPts val="0"/>
              </a:spcAft>
              <a:buClr>
                <a:srgbClr val="5B9BD5">
                  <a:lumMod val="75000"/>
                </a:srgbClr>
              </a:buClr>
              <a:buSzTx/>
              <a:buFont typeface="Wingdings" panose="05000000000000000000" pitchFamily="2" charset="2"/>
              <a:buChar char="n"/>
              <a:tabLst/>
              <a:defRPr/>
            </a:pPr>
            <a:r>
              <a:rPr lang="de-DE" b="1" dirty="0" smtClean="0">
                <a:solidFill>
                  <a:prstClr val="black"/>
                </a:solidFill>
                <a:latin typeface="Trebuchet MS" pitchFamily="34" charset="0"/>
              </a:rPr>
              <a:t>Voraussetzung für die Nachträgliche WE-Begründung</a:t>
            </a:r>
          </a:p>
          <a:p>
            <a:pPr marL="819150" lvl="1" indent="-361950">
              <a:buClr>
                <a:srgbClr val="5B9BD5">
                  <a:lumMod val="75000"/>
                </a:srgbClr>
              </a:buClr>
              <a:buFont typeface="Wingdings" panose="05000000000000000000" pitchFamily="2" charset="2"/>
              <a:buChar char="n"/>
              <a:defRPr/>
            </a:pPr>
            <a:r>
              <a:rPr lang="de-AT" dirty="0" smtClean="0">
                <a:solidFill>
                  <a:prstClr val="black"/>
                </a:solidFill>
                <a:latin typeface="Trebuchet MS" pitchFamily="34" charset="0"/>
              </a:rPr>
              <a:t>Verkürzung </a:t>
            </a:r>
            <a:r>
              <a:rPr lang="de-AT" dirty="0">
                <a:solidFill>
                  <a:prstClr val="black"/>
                </a:solidFill>
                <a:latin typeface="Trebuchet MS" pitchFamily="34" charset="0"/>
              </a:rPr>
              <a:t>der Wartefrist (§ 15b): bisher </a:t>
            </a:r>
            <a:r>
              <a:rPr lang="de-AT" dirty="0" err="1">
                <a:solidFill>
                  <a:prstClr val="black"/>
                </a:solidFill>
                <a:latin typeface="Trebuchet MS" pitchFamily="34" charset="0"/>
              </a:rPr>
              <a:t>mußte</a:t>
            </a:r>
            <a:r>
              <a:rPr lang="de-AT" dirty="0">
                <a:solidFill>
                  <a:prstClr val="black"/>
                </a:solidFill>
                <a:latin typeface="Trebuchet MS" pitchFamily="34" charset="0"/>
              </a:rPr>
              <a:t> die Baulichkeit vor mehr als zehn Jahren erstmals bezogen worden sein, um an Mieter oder Dritte verkauft werden zu können, nunmehr Verkürzung dieser Wartefrist auf fünf Jahre, d.h. Verkauf schon ab dem sechstem Jahr nach Errichtung möglich</a:t>
            </a:r>
          </a:p>
          <a:p>
            <a:pPr marL="361950" marR="0" lvl="0" indent="-361950" algn="l" defTabSz="914400" rtl="0" eaLnBrk="1" fontAlgn="auto" latinLnBrk="0" hangingPunct="1">
              <a:lnSpc>
                <a:spcPct val="150000"/>
              </a:lnSpc>
              <a:spcBef>
                <a:spcPts val="0"/>
              </a:spcBef>
              <a:spcAft>
                <a:spcPts val="0"/>
              </a:spcAft>
              <a:buClr>
                <a:srgbClr val="5B9BD5">
                  <a:lumMod val="75000"/>
                </a:srgbClr>
              </a:buClr>
              <a:buSzTx/>
              <a:buFont typeface="Wingdings" panose="05000000000000000000" pitchFamily="2" charset="2"/>
              <a:buChar char="n"/>
              <a:tabLst/>
              <a:defRPr/>
            </a:pPr>
            <a:endParaRPr lang="de-DE" b="1" dirty="0" smtClean="0">
              <a:solidFill>
                <a:prstClr val="black"/>
              </a:solidFill>
              <a:latin typeface="Trebuchet MS" pitchFamily="34" charset="0"/>
            </a:endParaRPr>
          </a:p>
          <a:p>
            <a:pPr marL="361950" marR="0" lvl="0" indent="-361950" algn="l" defTabSz="914400" rtl="0" eaLnBrk="1" fontAlgn="auto" latinLnBrk="0" hangingPunct="1">
              <a:lnSpc>
                <a:spcPct val="150000"/>
              </a:lnSpc>
              <a:spcBef>
                <a:spcPts val="0"/>
              </a:spcBef>
              <a:spcAft>
                <a:spcPts val="0"/>
              </a:spcAft>
              <a:buClr>
                <a:srgbClr val="5B9BD5">
                  <a:lumMod val="75000"/>
                </a:srgbClr>
              </a:buClr>
              <a:buSzTx/>
              <a:buFont typeface="Wingdings" panose="05000000000000000000" pitchFamily="2" charset="2"/>
              <a:buChar char="n"/>
              <a:tabLst/>
              <a:defRPr/>
            </a:pPr>
            <a:r>
              <a:rPr kumimoji="0" lang="de-DE" sz="1800" b="1" i="0" u="none" strike="noStrike" kern="1200" cap="none" spc="0" normalizeH="0" baseline="0" noProof="0" dirty="0" smtClean="0">
                <a:ln>
                  <a:noFill/>
                </a:ln>
                <a:solidFill>
                  <a:prstClr val="black"/>
                </a:solidFill>
                <a:effectLst/>
                <a:uLnTx/>
                <a:uFillTx/>
                <a:latin typeface="Trebuchet MS" pitchFamily="34" charset="0"/>
                <a:ea typeface="+mn-ea"/>
                <a:cs typeface="+mn-cs"/>
              </a:rPr>
              <a:t>Gesetzliche Wohnungseigentumsoption</a:t>
            </a:r>
          </a:p>
          <a:p>
            <a:pPr marL="712788" marR="0" lvl="0" indent="-350838" algn="l" defTabSz="914400" rtl="0" eaLnBrk="1" fontAlgn="auto" latinLnBrk="0" hangingPunct="1">
              <a:lnSpc>
                <a:spcPct val="100000"/>
              </a:lnSpc>
              <a:spcBef>
                <a:spcPts val="600"/>
              </a:spcBef>
              <a:spcAft>
                <a:spcPts val="0"/>
              </a:spcAft>
              <a:buClr>
                <a:srgbClr val="5B9BD5">
                  <a:lumMod val="75000"/>
                </a:srgbClr>
              </a:buClr>
              <a:buSzPct val="120000"/>
              <a:buFont typeface="Wingdings" pitchFamily="2" charset="2"/>
              <a:buChar char="§"/>
              <a:tabLst/>
              <a:defRPr/>
            </a:pPr>
            <a:r>
              <a:rPr kumimoji="0" lang="de-DE" sz="1800" b="1" i="0" u="none" strike="noStrike" kern="1200" cap="none" spc="0" normalizeH="0" baseline="0" noProof="0" dirty="0" smtClean="0">
                <a:ln>
                  <a:noFill/>
                </a:ln>
                <a:solidFill>
                  <a:prstClr val="black"/>
                </a:solidFill>
                <a:effectLst/>
                <a:uLnTx/>
                <a:uFillTx/>
                <a:latin typeface="Trebuchet MS" pitchFamily="34" charset="0"/>
                <a:ea typeface="+mn-ea"/>
                <a:cs typeface="+mn-cs"/>
              </a:rPr>
              <a:t>Bisherige Voraussetzungen die gleich bleiben</a:t>
            </a:r>
            <a:r>
              <a:rPr kumimoji="0" lang="de-DE" sz="1800" b="0" i="0" u="none" strike="noStrike" kern="1200" cap="none" spc="0" normalizeH="0" baseline="0" noProof="0" dirty="0" smtClean="0">
                <a:ln>
                  <a:noFill/>
                </a:ln>
                <a:solidFill>
                  <a:prstClr val="black"/>
                </a:solidFill>
                <a:effectLst/>
                <a:uLnTx/>
                <a:uFillTx/>
                <a:latin typeface="Trebuchet MS" pitchFamily="34" charset="0"/>
                <a:ea typeface="+mn-ea"/>
                <a:cs typeface="+mn-cs"/>
              </a:rPr>
              <a:t>:</a:t>
            </a:r>
          </a:p>
          <a:p>
            <a:pPr marL="1169988" lvl="1"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Wohnungen oder </a:t>
            </a:r>
            <a:r>
              <a:rPr lang="de-DE" dirty="0" err="1" smtClean="0">
                <a:solidFill>
                  <a:prstClr val="black"/>
                </a:solidFill>
                <a:latin typeface="Trebuchet MS" pitchFamily="34" charset="0"/>
              </a:rPr>
              <a:t>Geschäftsräumlichenkeiten</a:t>
            </a:r>
            <a:r>
              <a:rPr lang="de-DE" dirty="0" smtClean="0">
                <a:solidFill>
                  <a:prstClr val="black"/>
                </a:solidFill>
                <a:latin typeface="Trebuchet MS" pitchFamily="34" charset="0"/>
              </a:rPr>
              <a:t> müssen unter Zuhilfenahme öffentlicher Mittel errichtet werden</a:t>
            </a:r>
          </a:p>
          <a:p>
            <a:pPr marL="1169988" lvl="1" indent="-350838">
              <a:spcBef>
                <a:spcPts val="600"/>
              </a:spcBef>
              <a:buClr>
                <a:srgbClr val="5B9BD5">
                  <a:lumMod val="75000"/>
                </a:srgbClr>
              </a:buClr>
              <a:buSzPct val="120000"/>
              <a:buFont typeface="Wingdings" pitchFamily="2" charset="2"/>
              <a:buChar char="§"/>
              <a:defRPr/>
            </a:pPr>
            <a:r>
              <a:rPr kumimoji="0" lang="de-DE" b="0" i="0" u="none" strike="noStrike" kern="1200" cap="none" spc="0" normalizeH="0" baseline="0" noProof="0" dirty="0" smtClean="0">
                <a:ln>
                  <a:noFill/>
                </a:ln>
                <a:solidFill>
                  <a:prstClr val="black"/>
                </a:solidFill>
                <a:effectLst/>
                <a:uLnTx/>
                <a:uFillTx/>
                <a:latin typeface="Trebuchet MS" pitchFamily="34" charset="0"/>
                <a:ea typeface="+mn-ea"/>
                <a:cs typeface="+mn-cs"/>
              </a:rPr>
              <a:t>Nur Anspruch des Mieters wenn neben Entgelt ein Finanzierungsbeitrag</a:t>
            </a:r>
            <a:r>
              <a:rPr kumimoji="0" lang="de-DE" b="0" i="0" u="none" strike="noStrike" kern="1200" cap="none" spc="0" normalizeH="0" noProof="0" dirty="0" smtClean="0">
                <a:ln>
                  <a:noFill/>
                </a:ln>
                <a:solidFill>
                  <a:prstClr val="black"/>
                </a:solidFill>
                <a:effectLst/>
                <a:uLnTx/>
                <a:uFillTx/>
                <a:latin typeface="Trebuchet MS" pitchFamily="34" charset="0"/>
                <a:ea typeface="+mn-ea"/>
                <a:cs typeface="+mn-cs"/>
              </a:rPr>
              <a:t> </a:t>
            </a:r>
            <a:r>
              <a:rPr kumimoji="0" lang="de-DE" b="0" i="0" u="none" strike="noStrike" kern="1200" cap="none" spc="0" normalizeH="0" noProof="0" dirty="0" err="1" smtClean="0">
                <a:ln>
                  <a:noFill/>
                </a:ln>
                <a:solidFill>
                  <a:prstClr val="black"/>
                </a:solidFill>
                <a:effectLst/>
                <a:uLnTx/>
                <a:uFillTx/>
                <a:latin typeface="Trebuchet MS" pitchFamily="34" charset="0"/>
                <a:ea typeface="+mn-ea"/>
                <a:cs typeface="+mn-cs"/>
              </a:rPr>
              <a:t>iHv</a:t>
            </a:r>
            <a:r>
              <a:rPr kumimoji="0" lang="de-DE" b="0" i="0" u="none" strike="noStrike" kern="1200" cap="none" spc="0" normalizeH="0" noProof="0" dirty="0" smtClean="0">
                <a:ln>
                  <a:noFill/>
                </a:ln>
                <a:solidFill>
                  <a:prstClr val="black"/>
                </a:solidFill>
                <a:effectLst/>
                <a:uLnTx/>
                <a:uFillTx/>
                <a:latin typeface="Trebuchet MS" pitchFamily="34" charset="0"/>
                <a:ea typeface="+mn-ea"/>
                <a:cs typeface="+mn-cs"/>
              </a:rPr>
              <a:t> 72,07 EUR pro m² (seit 1.4.2019) vor oder bei Bezug der Baulichkeit geleistet wird</a:t>
            </a:r>
            <a:endParaRPr kumimoji="0" lang="de-AT" b="0" i="0" u="none" strike="noStrike" kern="1200" cap="none" spc="0" normalizeH="0" baseline="0" noProof="0" dirty="0">
              <a:ln>
                <a:noFill/>
              </a:ln>
              <a:solidFill>
                <a:prstClr val="black"/>
              </a:solidFill>
              <a:effectLst/>
              <a:uLnTx/>
              <a:uFillTx/>
              <a:latin typeface="Trebuchet MS" pitchFamily="34" charset="0"/>
              <a:ea typeface="+mn-ea"/>
              <a:cs typeface="+mn-cs"/>
            </a:endParaRPr>
          </a:p>
          <a:p>
            <a:pPr marL="361950" marR="0" lvl="0" indent="0" algn="l"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dirty="0">
              <a:ln>
                <a:noFill/>
              </a:ln>
              <a:solidFill>
                <a:prstClr val="black"/>
              </a:solidFill>
              <a:effectLst/>
              <a:uLnTx/>
              <a:uFillTx/>
              <a:latin typeface="Trebuchet MS" pitchFamily="34" charset="0"/>
              <a:ea typeface="+mn-ea"/>
              <a:cs typeface="+mn-cs"/>
            </a:endParaRPr>
          </a:p>
        </p:txBody>
      </p:sp>
      <p:sp>
        <p:nvSpPr>
          <p:cNvPr id="2" name="Foliennummernplatzhalter 1">
            <a:extLst>
              <a:ext uri="{FF2B5EF4-FFF2-40B4-BE49-F238E27FC236}">
                <a16:creationId xmlns:a16="http://schemas.microsoft.com/office/drawing/2014/main" id="{3DF0A8BD-F54E-485C-B601-A4464EEFF99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A383B4-178B-49DB-AFAA-F1806A3618AD}" type="slidenum">
              <a:rPr kumimoji="0" lang="de-A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A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4" name="Grafik 3">
            <a:extLst>
              <a:ext uri="{FF2B5EF4-FFF2-40B4-BE49-F238E27FC236}">
                <a16:creationId xmlns:a16="http://schemas.microsoft.com/office/drawing/2014/main" id="{C244E218-681C-4B3E-A1B7-97A972C6E7C6}"/>
              </a:ext>
            </a:extLst>
          </p:cNvPr>
          <p:cNvPicPr>
            <a:picLocks noChangeAspect="1"/>
          </p:cNvPicPr>
          <p:nvPr/>
        </p:nvPicPr>
        <p:blipFill>
          <a:blip r:embed="rId2"/>
          <a:stretch>
            <a:fillRect/>
          </a:stretch>
        </p:blipFill>
        <p:spPr>
          <a:xfrm>
            <a:off x="119336" y="44624"/>
            <a:ext cx="4032447" cy="643029"/>
          </a:xfrm>
          <a:prstGeom prst="rect">
            <a:avLst/>
          </a:prstGeom>
        </p:spPr>
      </p:pic>
      <p:sp>
        <p:nvSpPr>
          <p:cNvPr id="5" name="Textfeld 4"/>
          <p:cNvSpPr txBox="1"/>
          <p:nvPr/>
        </p:nvSpPr>
        <p:spPr>
          <a:xfrm>
            <a:off x="119336" y="6538912"/>
            <a:ext cx="3096344" cy="261610"/>
          </a:xfrm>
          <a:prstGeom prst="rect">
            <a:avLst/>
          </a:prstGeom>
          <a:noFill/>
        </p:spPr>
        <p:txBody>
          <a:bodyPr wrap="square" rtlCol="0">
            <a:spAutoFit/>
          </a:bodyPr>
          <a:lstStyle/>
          <a:p>
            <a:r>
              <a:rPr lang="de-DE" sz="1100" b="1" dirty="0" smtClean="0">
                <a:latin typeface="Arial" panose="020B0604020202020204" pitchFamily="34" charset="0"/>
                <a:cs typeface="Arial" panose="020B0604020202020204" pitchFamily="34" charset="0"/>
              </a:rPr>
              <a:t>© Dr. Roland Weinrauch, LL.M.</a:t>
            </a:r>
            <a:endParaRPr lang="de-AT"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762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hteck 5"/>
          <p:cNvSpPr/>
          <p:nvPr/>
        </p:nvSpPr>
        <p:spPr>
          <a:xfrm>
            <a:off x="533369" y="934514"/>
            <a:ext cx="11179255" cy="10387459"/>
          </a:xfrm>
          <a:prstGeom prst="rect">
            <a:avLst/>
          </a:prstGeom>
        </p:spPr>
        <p:txBody>
          <a:bodyPr wrap="square">
            <a:spAutoFit/>
          </a:bodyPr>
          <a:lstStyle/>
          <a:p>
            <a:pPr marL="712788" lvl="0" indent="-350838">
              <a:spcBef>
                <a:spcPts val="600"/>
              </a:spcBef>
              <a:buClr>
                <a:srgbClr val="5B9BD5">
                  <a:lumMod val="75000"/>
                </a:srgbClr>
              </a:buClr>
              <a:buSzPct val="120000"/>
              <a:buFont typeface="Wingdings" pitchFamily="2" charset="2"/>
              <a:buChar char="§"/>
              <a:defRPr/>
            </a:pPr>
            <a:r>
              <a:rPr lang="de-DE" b="1" dirty="0">
                <a:solidFill>
                  <a:prstClr val="black"/>
                </a:solidFill>
                <a:latin typeface="Trebuchet MS" pitchFamily="34" charset="0"/>
              </a:rPr>
              <a:t>Voraussetzungen die geändert wurden</a:t>
            </a:r>
            <a:r>
              <a:rPr lang="de-DE" dirty="0">
                <a:solidFill>
                  <a:prstClr val="black"/>
                </a:solidFill>
                <a:latin typeface="Trebuchet MS" pitchFamily="34" charset="0"/>
              </a:rPr>
              <a:t>:</a:t>
            </a:r>
          </a:p>
          <a:p>
            <a:pPr marL="1169988" lvl="1" indent="-350838">
              <a:spcBef>
                <a:spcPts val="600"/>
              </a:spcBef>
              <a:buClr>
                <a:srgbClr val="5B9BD5">
                  <a:lumMod val="75000"/>
                </a:srgbClr>
              </a:buClr>
              <a:buSzPct val="120000"/>
              <a:buFont typeface="Wingdings" pitchFamily="2" charset="2"/>
              <a:buChar char="§"/>
              <a:defRPr/>
            </a:pPr>
            <a:r>
              <a:rPr lang="de-DE" u="sng" dirty="0">
                <a:solidFill>
                  <a:prstClr val="black"/>
                </a:solidFill>
                <a:latin typeface="Trebuchet MS" pitchFamily="34" charset="0"/>
              </a:rPr>
              <a:t>Bisher</a:t>
            </a:r>
            <a:r>
              <a:rPr lang="de-DE" dirty="0">
                <a:solidFill>
                  <a:prstClr val="black"/>
                </a:solidFill>
                <a:latin typeface="Trebuchet MS" pitchFamily="34" charset="0"/>
              </a:rPr>
              <a:t>: Förderung aus öffentlichen Mitteln </a:t>
            </a:r>
            <a:r>
              <a:rPr lang="de-DE" dirty="0" err="1">
                <a:solidFill>
                  <a:prstClr val="black"/>
                </a:solidFill>
                <a:latin typeface="Trebuchet MS" pitchFamily="34" charset="0"/>
              </a:rPr>
              <a:t>mußte</a:t>
            </a:r>
            <a:r>
              <a:rPr lang="de-DE" dirty="0">
                <a:solidFill>
                  <a:prstClr val="black"/>
                </a:solidFill>
                <a:latin typeface="Trebuchet MS" pitchFamily="34" charset="0"/>
              </a:rPr>
              <a:t> im Zeitpunkt der Antragstellung auf nachträgliche WE-Begründung noch aushaftend sein (Möglichkeit der GBV durch vorzeitige Tilgung gesetzliche Option zu verhindern</a:t>
            </a:r>
            <a:r>
              <a:rPr lang="de-DE" dirty="0" smtClean="0">
                <a:solidFill>
                  <a:prstClr val="black"/>
                </a:solidFill>
                <a:latin typeface="Trebuchet MS" pitchFamily="34" charset="0"/>
              </a:rPr>
              <a:t>)</a:t>
            </a:r>
          </a:p>
          <a:p>
            <a:pPr marL="1169988" lvl="1" indent="-350838">
              <a:spcBef>
                <a:spcPts val="600"/>
              </a:spcBef>
              <a:buClr>
                <a:srgbClr val="5B9BD5">
                  <a:lumMod val="75000"/>
                </a:srgbClr>
              </a:buClr>
              <a:buSzPct val="120000"/>
              <a:buFont typeface="Wingdings" pitchFamily="2" charset="2"/>
              <a:buChar char="§"/>
              <a:defRPr/>
            </a:pPr>
            <a:r>
              <a:rPr lang="de-DE" u="sng" dirty="0">
                <a:solidFill>
                  <a:prstClr val="black"/>
                </a:solidFill>
                <a:latin typeface="Trebuchet MS" pitchFamily="34" charset="0"/>
              </a:rPr>
              <a:t>Nunmehr</a:t>
            </a:r>
            <a:r>
              <a:rPr lang="de-DE" dirty="0">
                <a:solidFill>
                  <a:prstClr val="black"/>
                </a:solidFill>
                <a:latin typeface="Trebuchet MS" pitchFamily="34" charset="0"/>
              </a:rPr>
              <a:t>: Förderung aus öffentlichen Mitteln muss bei Abschluss des Mietvertrages aufrecht gewesen sein (§ 15c </a:t>
            </a:r>
            <a:r>
              <a:rPr lang="de-DE" dirty="0" err="1">
                <a:solidFill>
                  <a:prstClr val="black"/>
                </a:solidFill>
                <a:latin typeface="Trebuchet MS" pitchFamily="34" charset="0"/>
              </a:rPr>
              <a:t>lit</a:t>
            </a:r>
            <a:r>
              <a:rPr lang="de-DE" dirty="0">
                <a:solidFill>
                  <a:prstClr val="black"/>
                </a:solidFill>
                <a:latin typeface="Trebuchet MS" pitchFamily="34" charset="0"/>
              </a:rPr>
              <a:t> a) PLUS Optionsrecht längstens bis zum Ablauf des 30. Jahres ab Erstbezug (Maximalfrist für die gesetzliche WE-Option).</a:t>
            </a:r>
          </a:p>
          <a:p>
            <a:pPr marL="1627188" lvl="2" indent="-350838">
              <a:spcBef>
                <a:spcPts val="600"/>
              </a:spcBef>
              <a:buClr>
                <a:srgbClr val="5B9BD5">
                  <a:lumMod val="75000"/>
                </a:srgbClr>
              </a:buClr>
              <a:buSzPct val="120000"/>
              <a:buFont typeface="Wingdings" pitchFamily="2" charset="2"/>
              <a:buChar char="§"/>
              <a:defRPr/>
            </a:pPr>
            <a:r>
              <a:rPr lang="de-DE" dirty="0">
                <a:solidFill>
                  <a:prstClr val="black"/>
                </a:solidFill>
                <a:latin typeface="Trebuchet MS" pitchFamily="34" charset="0"/>
              </a:rPr>
              <a:t>BEISPIEL: </a:t>
            </a:r>
          </a:p>
          <a:p>
            <a:pPr marL="1676400" lvl="2" indent="-400050">
              <a:spcBef>
                <a:spcPts val="600"/>
              </a:spcBef>
              <a:buClr>
                <a:srgbClr val="5B9BD5">
                  <a:lumMod val="75000"/>
                </a:srgbClr>
              </a:buClr>
              <a:buSzPct val="120000"/>
              <a:buAutoNum type="romanLcParenBoth"/>
              <a:defRPr/>
            </a:pPr>
            <a:r>
              <a:rPr lang="de-DE" dirty="0">
                <a:solidFill>
                  <a:prstClr val="black"/>
                </a:solidFill>
                <a:latin typeface="Trebuchet MS" pitchFamily="34" charset="0"/>
              </a:rPr>
              <a:t>Mieter schließt MV im 28. Jahr nach Bezug der Baulichkeit – kein durchsetzbarer Anspruch nach § 15e </a:t>
            </a:r>
          </a:p>
          <a:p>
            <a:pPr marL="1676400" lvl="2" indent="-400050">
              <a:spcBef>
                <a:spcPts val="600"/>
              </a:spcBef>
              <a:buClr>
                <a:srgbClr val="5B9BD5">
                  <a:lumMod val="75000"/>
                </a:srgbClr>
              </a:buClr>
              <a:buSzPct val="120000"/>
              <a:buAutoNum type="romanLcParenBoth"/>
              <a:defRPr/>
            </a:pPr>
            <a:r>
              <a:rPr lang="de-DE" dirty="0">
                <a:solidFill>
                  <a:prstClr val="black"/>
                </a:solidFill>
                <a:latin typeface="Trebuchet MS" pitchFamily="34" charset="0"/>
              </a:rPr>
              <a:t>Mieter schließt MV im 24. Jahr nach Bezug der Baulichkeit – durchsetzbarer Anspruch nach § 15e</a:t>
            </a:r>
          </a:p>
          <a:p>
            <a:pPr marL="1169988" lvl="1"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Entfall der Möglichkeit der GBV Option durch Umfinanzierung des Finanzierungsbeitrages zu verhindern (§ 15 c </a:t>
            </a:r>
            <a:r>
              <a:rPr lang="de-DE" dirty="0" err="1" smtClean="0">
                <a:solidFill>
                  <a:prstClr val="black"/>
                </a:solidFill>
                <a:latin typeface="Trebuchet MS" pitchFamily="34" charset="0"/>
              </a:rPr>
              <a:t>lit</a:t>
            </a:r>
            <a:r>
              <a:rPr lang="de-DE" dirty="0" smtClean="0">
                <a:solidFill>
                  <a:prstClr val="black"/>
                </a:solidFill>
                <a:latin typeface="Trebuchet MS" pitchFamily="34" charset="0"/>
              </a:rPr>
              <a:t> a Z 2); </a:t>
            </a:r>
          </a:p>
          <a:p>
            <a:pPr marL="1627188" lvl="2"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daraus folgt: GBV kann durch eigenes Zutun Wohnung während laufendem Mietverhältnis nicht mehr aus der gesetzlichen Optionsmöglichkeit auspendeln lassen</a:t>
            </a:r>
          </a:p>
          <a:p>
            <a:pPr marL="1627188" lvl="2"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ABER: vor Einzug eines neuen Mieters kann GBV optionsverhindernd </a:t>
            </a:r>
            <a:r>
              <a:rPr lang="de-DE" dirty="0" err="1" smtClean="0">
                <a:solidFill>
                  <a:prstClr val="black"/>
                </a:solidFill>
                <a:latin typeface="Trebuchet MS" pitchFamily="34" charset="0"/>
              </a:rPr>
              <a:t>umfinanzieren</a:t>
            </a:r>
            <a:r>
              <a:rPr lang="de-DE" dirty="0" smtClean="0">
                <a:solidFill>
                  <a:prstClr val="black"/>
                </a:solidFill>
                <a:latin typeface="Trebuchet MS" pitchFamily="34" charset="0"/>
              </a:rPr>
              <a:t> (§ 17 a)</a:t>
            </a:r>
            <a:endParaRPr lang="de-DE" dirty="0">
              <a:solidFill>
                <a:prstClr val="black"/>
              </a:solidFill>
              <a:latin typeface="Trebuchet MS" pitchFamily="34" charset="0"/>
            </a:endParaRPr>
          </a:p>
          <a:p>
            <a:pPr marL="1276350" lvl="2">
              <a:spcBef>
                <a:spcPts val="600"/>
              </a:spcBef>
              <a:buClr>
                <a:srgbClr val="5B9BD5">
                  <a:lumMod val="75000"/>
                </a:srgbClr>
              </a:buClr>
              <a:buSzPct val="120000"/>
              <a:defRPr/>
            </a:pPr>
            <a:endParaRPr lang="de-AT" dirty="0">
              <a:solidFill>
                <a:prstClr val="black"/>
              </a:solidFill>
              <a:latin typeface="Trebuchet MS" pitchFamily="34" charset="0"/>
            </a:endParaRPr>
          </a:p>
          <a:p>
            <a:pPr marL="361950" marR="0" lvl="0" indent="-361950" algn="l" defTabSz="914400" rtl="0" eaLnBrk="1" fontAlgn="auto" latinLnBrk="0" hangingPunct="1">
              <a:lnSpc>
                <a:spcPct val="150000"/>
              </a:lnSpc>
              <a:spcBef>
                <a:spcPts val="0"/>
              </a:spcBef>
              <a:spcAft>
                <a:spcPts val="0"/>
              </a:spcAft>
              <a:buClr>
                <a:srgbClr val="5B9BD5">
                  <a:lumMod val="75000"/>
                </a:srgbClr>
              </a:buClr>
              <a:buSzTx/>
              <a:buFont typeface="Wingdings" panose="05000000000000000000" pitchFamily="2" charset="2"/>
              <a:buChar char="n"/>
              <a:tabLst/>
              <a:defRPr/>
            </a:pPr>
            <a:endParaRPr kumimoji="0" lang="de-DE" sz="1800" b="1" i="0" u="none" strike="noStrike" kern="1200" cap="none" spc="0" normalizeH="0" baseline="0" noProof="0" dirty="0" smtClean="0">
              <a:ln>
                <a:noFill/>
              </a:ln>
              <a:solidFill>
                <a:prstClr val="black"/>
              </a:solidFill>
              <a:effectLst/>
              <a:uLnTx/>
              <a:uFillTx/>
              <a:latin typeface="Trebuchet MS" pitchFamily="34" charset="0"/>
              <a:ea typeface="+mn-ea"/>
              <a:cs typeface="+mn-cs"/>
            </a:endParaRPr>
          </a:p>
          <a:p>
            <a:pPr marL="361950" marR="0" lvl="0" indent="-361950" algn="l" defTabSz="914400" rtl="0" eaLnBrk="1" fontAlgn="auto" latinLnBrk="0" hangingPunct="1">
              <a:lnSpc>
                <a:spcPct val="150000"/>
              </a:lnSpc>
              <a:spcBef>
                <a:spcPts val="0"/>
              </a:spcBef>
              <a:spcAft>
                <a:spcPts val="0"/>
              </a:spcAft>
              <a:buClr>
                <a:srgbClr val="5B9BD5">
                  <a:lumMod val="75000"/>
                </a:srgbClr>
              </a:buClr>
              <a:buSzTx/>
              <a:buFont typeface="Wingdings" panose="05000000000000000000" pitchFamily="2" charset="2"/>
              <a:buChar char="n"/>
              <a:tabLst/>
              <a:defRPr/>
            </a:pPr>
            <a:r>
              <a:rPr kumimoji="0" lang="de-DE" sz="1800" b="1" i="0" u="none" strike="noStrike" kern="1200" cap="none" spc="0" normalizeH="0" baseline="0" noProof="0" dirty="0" smtClean="0">
                <a:ln>
                  <a:noFill/>
                </a:ln>
                <a:solidFill>
                  <a:prstClr val="black"/>
                </a:solidFill>
                <a:effectLst/>
                <a:uLnTx/>
                <a:uFillTx/>
                <a:latin typeface="Trebuchet MS" pitchFamily="34" charset="0"/>
                <a:ea typeface="+mn-ea"/>
                <a:cs typeface="+mn-cs"/>
              </a:rPr>
              <a:t>Gesetzliche Wohnungseigentumsoption</a:t>
            </a:r>
          </a:p>
          <a:p>
            <a:pPr marL="712788" marR="0" lvl="0" indent="-350838" algn="l" defTabSz="914400" rtl="0" eaLnBrk="1" fontAlgn="auto" latinLnBrk="0" hangingPunct="1">
              <a:lnSpc>
                <a:spcPct val="100000"/>
              </a:lnSpc>
              <a:spcBef>
                <a:spcPts val="600"/>
              </a:spcBef>
              <a:spcAft>
                <a:spcPts val="0"/>
              </a:spcAft>
              <a:buClr>
                <a:srgbClr val="5B9BD5">
                  <a:lumMod val="75000"/>
                </a:srgbClr>
              </a:buClr>
              <a:buSzPct val="120000"/>
              <a:buFont typeface="Wingdings" pitchFamily="2" charset="2"/>
              <a:buChar char="§"/>
              <a:tabLst/>
              <a:defRPr/>
            </a:pPr>
            <a:r>
              <a:rPr kumimoji="0" lang="de-DE" sz="1800" b="0" i="0" u="none" strike="noStrike" kern="1200" cap="none" spc="0" normalizeH="0" baseline="0" noProof="0" dirty="0" smtClean="0">
                <a:ln>
                  <a:noFill/>
                </a:ln>
                <a:solidFill>
                  <a:prstClr val="black"/>
                </a:solidFill>
                <a:effectLst/>
                <a:uLnTx/>
                <a:uFillTx/>
                <a:latin typeface="Trebuchet MS" pitchFamily="34" charset="0"/>
                <a:ea typeface="+mn-ea"/>
                <a:cs typeface="+mn-cs"/>
              </a:rPr>
              <a:t>Bisherige Voraussetzungen die gleich bleiben:</a:t>
            </a:r>
          </a:p>
          <a:p>
            <a:pPr marL="1169988" lvl="1"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Wohnungen oder </a:t>
            </a:r>
            <a:r>
              <a:rPr lang="de-DE" dirty="0" err="1" smtClean="0">
                <a:solidFill>
                  <a:prstClr val="black"/>
                </a:solidFill>
                <a:latin typeface="Trebuchet MS" pitchFamily="34" charset="0"/>
              </a:rPr>
              <a:t>Geschäfträumlichenkeiten</a:t>
            </a:r>
            <a:r>
              <a:rPr lang="de-DE" dirty="0" smtClean="0">
                <a:solidFill>
                  <a:prstClr val="black"/>
                </a:solidFill>
                <a:latin typeface="Trebuchet MS" pitchFamily="34" charset="0"/>
              </a:rPr>
              <a:t> müssen unter Zuhilfenahme öffentlicher Mittel errichtet werden</a:t>
            </a:r>
          </a:p>
          <a:p>
            <a:pPr marL="1169988" lvl="1" indent="-350838">
              <a:spcBef>
                <a:spcPts val="600"/>
              </a:spcBef>
              <a:buClr>
                <a:srgbClr val="5B9BD5">
                  <a:lumMod val="75000"/>
                </a:srgbClr>
              </a:buClr>
              <a:buSzPct val="120000"/>
              <a:buFont typeface="Wingdings" pitchFamily="2" charset="2"/>
              <a:buChar char="§"/>
              <a:defRPr/>
            </a:pPr>
            <a:r>
              <a:rPr kumimoji="0" lang="de-DE" b="0" i="0" u="none" strike="noStrike" kern="1200" cap="none" spc="0" normalizeH="0" baseline="0" noProof="0" dirty="0" smtClean="0">
                <a:ln>
                  <a:noFill/>
                </a:ln>
                <a:solidFill>
                  <a:prstClr val="black"/>
                </a:solidFill>
                <a:effectLst/>
                <a:uLnTx/>
                <a:uFillTx/>
                <a:latin typeface="Trebuchet MS" pitchFamily="34" charset="0"/>
                <a:ea typeface="+mn-ea"/>
                <a:cs typeface="+mn-cs"/>
              </a:rPr>
              <a:t>Nur Anspruch des Mieters wenn neben Entgelt ein Finanzierungsbeitrag</a:t>
            </a:r>
            <a:r>
              <a:rPr kumimoji="0" lang="de-DE" b="0" i="0" u="none" strike="noStrike" kern="1200" cap="none" spc="0" normalizeH="0" noProof="0" dirty="0" smtClean="0">
                <a:ln>
                  <a:noFill/>
                </a:ln>
                <a:solidFill>
                  <a:prstClr val="black"/>
                </a:solidFill>
                <a:effectLst/>
                <a:uLnTx/>
                <a:uFillTx/>
                <a:latin typeface="Trebuchet MS" pitchFamily="34" charset="0"/>
                <a:ea typeface="+mn-ea"/>
                <a:cs typeface="+mn-cs"/>
              </a:rPr>
              <a:t> </a:t>
            </a:r>
            <a:r>
              <a:rPr kumimoji="0" lang="de-DE" b="0" i="0" u="none" strike="noStrike" kern="1200" cap="none" spc="0" normalizeH="0" noProof="0" dirty="0" err="1" smtClean="0">
                <a:ln>
                  <a:noFill/>
                </a:ln>
                <a:solidFill>
                  <a:prstClr val="black"/>
                </a:solidFill>
                <a:effectLst/>
                <a:uLnTx/>
                <a:uFillTx/>
                <a:latin typeface="Trebuchet MS" pitchFamily="34" charset="0"/>
                <a:ea typeface="+mn-ea"/>
                <a:cs typeface="+mn-cs"/>
              </a:rPr>
              <a:t>iHv</a:t>
            </a:r>
            <a:r>
              <a:rPr kumimoji="0" lang="de-DE" b="0" i="0" u="none" strike="noStrike" kern="1200" cap="none" spc="0" normalizeH="0" noProof="0" dirty="0" smtClean="0">
                <a:ln>
                  <a:noFill/>
                </a:ln>
                <a:solidFill>
                  <a:prstClr val="black"/>
                </a:solidFill>
                <a:effectLst/>
                <a:uLnTx/>
                <a:uFillTx/>
                <a:latin typeface="Trebuchet MS" pitchFamily="34" charset="0"/>
                <a:ea typeface="+mn-ea"/>
                <a:cs typeface="+mn-cs"/>
              </a:rPr>
              <a:t> 72,07 EUR pro m² (seit 1.4.2019) vor oder bei Bezug der Baulichkeit geleistet wird</a:t>
            </a:r>
            <a:endParaRPr kumimoji="0" lang="de-AT" b="0" i="0" u="none" strike="noStrike" kern="1200" cap="none" spc="0" normalizeH="0" baseline="0" noProof="0" dirty="0">
              <a:ln>
                <a:noFill/>
              </a:ln>
              <a:solidFill>
                <a:prstClr val="black"/>
              </a:solidFill>
              <a:effectLst/>
              <a:uLnTx/>
              <a:uFillTx/>
              <a:latin typeface="Trebuchet MS" pitchFamily="34" charset="0"/>
              <a:ea typeface="+mn-ea"/>
              <a:cs typeface="+mn-cs"/>
            </a:endParaRPr>
          </a:p>
          <a:p>
            <a:pPr marL="712788" marR="0" lvl="0" indent="-350838" algn="l" defTabSz="914400" rtl="0" eaLnBrk="1" fontAlgn="auto" latinLnBrk="0" hangingPunct="1">
              <a:lnSpc>
                <a:spcPct val="100000"/>
              </a:lnSpc>
              <a:spcBef>
                <a:spcPts val="600"/>
              </a:spcBef>
              <a:spcAft>
                <a:spcPts val="0"/>
              </a:spcAft>
              <a:buClr>
                <a:srgbClr val="5B9BD5">
                  <a:lumMod val="75000"/>
                </a:srgbClr>
              </a:buClr>
              <a:buSzPct val="120000"/>
              <a:buFont typeface="Wingdings" pitchFamily="2" charset="2"/>
              <a:buChar char="§"/>
              <a:tabLst/>
              <a:defRPr/>
            </a:pPr>
            <a:r>
              <a:rPr lang="de-DE" dirty="0" smtClean="0">
                <a:solidFill>
                  <a:prstClr val="black"/>
                </a:solidFill>
                <a:latin typeface="Trebuchet MS" pitchFamily="34" charset="0"/>
              </a:rPr>
              <a:t>Voraussetzungen die geändert wurden:</a:t>
            </a:r>
          </a:p>
          <a:p>
            <a:pPr marL="1169988" lvl="1" indent="-350838">
              <a:spcBef>
                <a:spcPts val="600"/>
              </a:spcBef>
              <a:buClr>
                <a:srgbClr val="5B9BD5">
                  <a:lumMod val="75000"/>
                </a:srgbClr>
              </a:buClr>
              <a:buSzPct val="120000"/>
              <a:buFont typeface="Wingdings" pitchFamily="2" charset="2"/>
              <a:buChar char="§"/>
              <a:defRPr/>
            </a:pPr>
            <a:r>
              <a:rPr kumimoji="0" lang="de-DE" b="0" i="0" u="none" strike="noStrike" kern="1200" cap="none" spc="0" normalizeH="0" baseline="0" noProof="0" dirty="0" smtClean="0">
                <a:ln>
                  <a:noFill/>
                </a:ln>
                <a:solidFill>
                  <a:prstClr val="black"/>
                </a:solidFill>
                <a:effectLst/>
                <a:uLnTx/>
                <a:uFillTx/>
                <a:latin typeface="Trebuchet MS" pitchFamily="34" charset="0"/>
                <a:ea typeface="+mn-ea"/>
                <a:cs typeface="+mn-cs"/>
              </a:rPr>
              <a:t>Bisher:</a:t>
            </a:r>
            <a:r>
              <a:rPr kumimoji="0" lang="de-DE" b="0" i="0" u="none" strike="noStrike" kern="1200" cap="none" spc="0" normalizeH="0" noProof="0" dirty="0" smtClean="0">
                <a:ln>
                  <a:noFill/>
                </a:ln>
                <a:solidFill>
                  <a:prstClr val="black"/>
                </a:solidFill>
                <a:effectLst/>
                <a:uLnTx/>
                <a:uFillTx/>
                <a:latin typeface="Trebuchet MS" pitchFamily="34" charset="0"/>
                <a:ea typeface="+mn-ea"/>
                <a:cs typeface="+mn-cs"/>
              </a:rPr>
              <a:t> Förderung aus öffentlichen Mitteln </a:t>
            </a:r>
            <a:r>
              <a:rPr kumimoji="0" lang="de-DE" b="0" i="0" u="none" strike="noStrike" kern="1200" cap="none" spc="0" normalizeH="0" noProof="0" dirty="0" err="1" smtClean="0">
                <a:ln>
                  <a:noFill/>
                </a:ln>
                <a:solidFill>
                  <a:prstClr val="black"/>
                </a:solidFill>
                <a:effectLst/>
                <a:uLnTx/>
                <a:uFillTx/>
                <a:latin typeface="Trebuchet MS" pitchFamily="34" charset="0"/>
                <a:ea typeface="+mn-ea"/>
                <a:cs typeface="+mn-cs"/>
              </a:rPr>
              <a:t>mußte</a:t>
            </a:r>
            <a:r>
              <a:rPr kumimoji="0" lang="de-DE" b="0" i="0" u="none" strike="noStrike" kern="1200" cap="none" spc="0" normalizeH="0" noProof="0" dirty="0" smtClean="0">
                <a:ln>
                  <a:noFill/>
                </a:ln>
                <a:solidFill>
                  <a:prstClr val="black"/>
                </a:solidFill>
                <a:effectLst/>
                <a:uLnTx/>
                <a:uFillTx/>
                <a:latin typeface="Trebuchet MS" pitchFamily="34" charset="0"/>
                <a:ea typeface="+mn-ea"/>
                <a:cs typeface="+mn-cs"/>
              </a:rPr>
              <a:t> im Zeitpunkt der Antragstellung auf nachträgliche WE-Begründung noch aushaftend sein (Möglichkeit der GBV durch vorzeitige Tilgung gesetzliche </a:t>
            </a:r>
            <a:r>
              <a:rPr kumimoji="0" lang="de-DE" b="0" i="0" u="none" strike="noStrike" kern="1200" cap="none" spc="0" normalizeH="0" noProof="0" dirty="0" err="1" smtClean="0">
                <a:ln>
                  <a:noFill/>
                </a:ln>
                <a:solidFill>
                  <a:prstClr val="black"/>
                </a:solidFill>
                <a:effectLst/>
                <a:uLnTx/>
                <a:uFillTx/>
                <a:latin typeface="Trebuchet MS" pitchFamily="34" charset="0"/>
                <a:ea typeface="+mn-ea"/>
                <a:cs typeface="+mn-cs"/>
              </a:rPr>
              <a:t>Optio</a:t>
            </a:r>
            <a:r>
              <a:rPr lang="de-DE" dirty="0" smtClean="0">
                <a:solidFill>
                  <a:prstClr val="black"/>
                </a:solidFill>
                <a:latin typeface="Trebuchet MS" pitchFamily="34" charset="0"/>
              </a:rPr>
              <a:t>n zu verhindern)</a:t>
            </a:r>
          </a:p>
          <a:p>
            <a:pPr marL="1169988" lvl="1" indent="-350838">
              <a:spcBef>
                <a:spcPts val="600"/>
              </a:spcBef>
              <a:buClr>
                <a:srgbClr val="5B9BD5">
                  <a:lumMod val="75000"/>
                </a:srgbClr>
              </a:buClr>
              <a:buSzPct val="120000"/>
              <a:buFont typeface="Wingdings" pitchFamily="2" charset="2"/>
              <a:buChar char="§"/>
              <a:defRPr/>
            </a:pPr>
            <a:r>
              <a:rPr kumimoji="0" lang="de-DE" b="0" i="0" u="none" strike="noStrike" kern="1200" cap="none" spc="0" normalizeH="0" baseline="0" noProof="0" dirty="0" smtClean="0">
                <a:ln>
                  <a:noFill/>
                </a:ln>
                <a:solidFill>
                  <a:prstClr val="black"/>
                </a:solidFill>
                <a:effectLst/>
                <a:uLnTx/>
                <a:uFillTx/>
                <a:latin typeface="Trebuchet MS" pitchFamily="34" charset="0"/>
                <a:ea typeface="+mn-ea"/>
                <a:cs typeface="+mn-cs"/>
              </a:rPr>
              <a:t>Nunmehr:</a:t>
            </a:r>
            <a:endParaRPr kumimoji="0" lang="de-AT" b="0" i="0" u="none" strike="noStrike" kern="1200" cap="none" spc="0" normalizeH="0" baseline="0" noProof="0" dirty="0">
              <a:ln>
                <a:noFill/>
              </a:ln>
              <a:solidFill>
                <a:prstClr val="black"/>
              </a:solidFill>
              <a:effectLst/>
              <a:uLnTx/>
              <a:uFillTx/>
              <a:latin typeface="Trebuchet MS" pitchFamily="34" charset="0"/>
              <a:ea typeface="+mn-ea"/>
              <a:cs typeface="+mn-cs"/>
            </a:endParaRPr>
          </a:p>
          <a:p>
            <a:pPr marL="361950" marR="0" lvl="0" indent="0" algn="l"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dirty="0">
              <a:ln>
                <a:noFill/>
              </a:ln>
              <a:solidFill>
                <a:prstClr val="black"/>
              </a:solidFill>
              <a:effectLst/>
              <a:uLnTx/>
              <a:uFillTx/>
              <a:latin typeface="Trebuchet MS" pitchFamily="34" charset="0"/>
              <a:ea typeface="+mn-ea"/>
              <a:cs typeface="+mn-cs"/>
            </a:endParaRPr>
          </a:p>
        </p:txBody>
      </p:sp>
      <p:sp>
        <p:nvSpPr>
          <p:cNvPr id="2" name="Foliennummernplatzhalter 1">
            <a:extLst>
              <a:ext uri="{FF2B5EF4-FFF2-40B4-BE49-F238E27FC236}">
                <a16:creationId xmlns:a16="http://schemas.microsoft.com/office/drawing/2014/main" id="{3DF0A8BD-F54E-485C-B601-A4464EEFF99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A383B4-178B-49DB-AFAA-F1806A3618AD}" type="slidenum">
              <a:rPr kumimoji="0" lang="de-A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A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feld 6"/>
          <p:cNvSpPr txBox="1"/>
          <p:nvPr/>
        </p:nvSpPr>
        <p:spPr>
          <a:xfrm>
            <a:off x="119336" y="6538912"/>
            <a:ext cx="3096344" cy="261610"/>
          </a:xfrm>
          <a:prstGeom prst="rect">
            <a:avLst/>
          </a:prstGeom>
          <a:noFill/>
        </p:spPr>
        <p:txBody>
          <a:bodyPr wrap="square" rtlCol="0">
            <a:spAutoFit/>
          </a:bodyPr>
          <a:lstStyle/>
          <a:p>
            <a:r>
              <a:rPr lang="de-DE" sz="1100" b="1" dirty="0" smtClean="0">
                <a:latin typeface="Arial" panose="020B0604020202020204" pitchFamily="34" charset="0"/>
                <a:cs typeface="Arial" panose="020B0604020202020204" pitchFamily="34" charset="0"/>
              </a:rPr>
              <a:t>© Dr. Roland Weinrauch, LL.M.</a:t>
            </a:r>
            <a:endParaRPr lang="de-AT" sz="1100" b="1" dirty="0">
              <a:latin typeface="Arial" panose="020B0604020202020204" pitchFamily="34" charset="0"/>
              <a:cs typeface="Arial" panose="020B0604020202020204" pitchFamily="34" charset="0"/>
            </a:endParaRPr>
          </a:p>
        </p:txBody>
      </p:sp>
      <p:pic>
        <p:nvPicPr>
          <p:cNvPr id="9" name="Grafik 8">
            <a:extLst>
              <a:ext uri="{FF2B5EF4-FFF2-40B4-BE49-F238E27FC236}">
                <a16:creationId xmlns:a16="http://schemas.microsoft.com/office/drawing/2014/main" id="{C244E218-681C-4B3E-A1B7-97A972C6E7C6}"/>
              </a:ext>
            </a:extLst>
          </p:cNvPr>
          <p:cNvPicPr>
            <a:picLocks noChangeAspect="1"/>
          </p:cNvPicPr>
          <p:nvPr/>
        </p:nvPicPr>
        <p:blipFill>
          <a:blip r:embed="rId2"/>
          <a:stretch>
            <a:fillRect/>
          </a:stretch>
        </p:blipFill>
        <p:spPr>
          <a:xfrm>
            <a:off x="119336" y="44624"/>
            <a:ext cx="4032447" cy="643029"/>
          </a:xfrm>
          <a:prstGeom prst="rect">
            <a:avLst/>
          </a:prstGeom>
        </p:spPr>
      </p:pic>
    </p:spTree>
    <p:extLst>
      <p:ext uri="{BB962C8B-B14F-4D97-AF65-F5344CB8AC3E}">
        <p14:creationId xmlns:p14="http://schemas.microsoft.com/office/powerpoint/2010/main" val="2759502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hteck 5"/>
          <p:cNvSpPr/>
          <p:nvPr/>
        </p:nvSpPr>
        <p:spPr>
          <a:xfrm>
            <a:off x="533369" y="934514"/>
            <a:ext cx="11039505" cy="5647700"/>
          </a:xfrm>
          <a:prstGeom prst="rect">
            <a:avLst/>
          </a:prstGeom>
        </p:spPr>
        <p:txBody>
          <a:bodyPr wrap="square">
            <a:spAutoFit/>
          </a:bodyPr>
          <a:lstStyle/>
          <a:p>
            <a:pPr marL="712788" lvl="0" indent="-350838">
              <a:spcBef>
                <a:spcPts val="600"/>
              </a:spcBef>
              <a:buClr>
                <a:srgbClr val="5B9BD5">
                  <a:lumMod val="75000"/>
                </a:srgbClr>
              </a:buClr>
              <a:buSzPct val="120000"/>
              <a:buFont typeface="Wingdings" pitchFamily="2" charset="2"/>
              <a:buChar char="§"/>
              <a:defRPr/>
            </a:pPr>
            <a:r>
              <a:rPr lang="de-DE" u="sng" dirty="0" smtClean="0">
                <a:solidFill>
                  <a:prstClr val="black"/>
                </a:solidFill>
                <a:latin typeface="Trebuchet MS" pitchFamily="34" charset="0"/>
              </a:rPr>
              <a:t>Ausnahme von Kleinstwohnungen</a:t>
            </a:r>
            <a:r>
              <a:rPr lang="de-DE" dirty="0" smtClean="0">
                <a:solidFill>
                  <a:prstClr val="black"/>
                </a:solidFill>
                <a:latin typeface="Trebuchet MS" pitchFamily="34" charset="0"/>
              </a:rPr>
              <a:t>: gesetzliche Option auf WE-Begründung gilt nur für Wohnungen die größer als 40 m² sind (§ 15c </a:t>
            </a:r>
            <a:r>
              <a:rPr lang="de-DE" dirty="0" err="1" smtClean="0">
                <a:solidFill>
                  <a:prstClr val="black"/>
                </a:solidFill>
                <a:latin typeface="Trebuchet MS" pitchFamily="34" charset="0"/>
              </a:rPr>
              <a:t>lit</a:t>
            </a:r>
            <a:r>
              <a:rPr lang="de-DE" dirty="0" smtClean="0">
                <a:solidFill>
                  <a:prstClr val="black"/>
                </a:solidFill>
                <a:latin typeface="Trebuchet MS" pitchFamily="34" charset="0"/>
              </a:rPr>
              <a:t> a)</a:t>
            </a:r>
          </a:p>
          <a:p>
            <a:pPr marL="1169988" lvl="1" indent="-350838">
              <a:spcBef>
                <a:spcPts val="600"/>
              </a:spcBef>
              <a:buClr>
                <a:srgbClr val="5B9BD5">
                  <a:lumMod val="75000"/>
                </a:srgbClr>
              </a:buClr>
              <a:buSzPct val="120000"/>
              <a:buFont typeface="Wingdings" pitchFamily="2" charset="2"/>
              <a:buChar char="§"/>
              <a:defRPr/>
            </a:pPr>
            <a:r>
              <a:rPr lang="de-DE" dirty="0">
                <a:solidFill>
                  <a:prstClr val="black"/>
                </a:solidFill>
                <a:latin typeface="Trebuchet MS" pitchFamily="34" charset="0"/>
              </a:rPr>
              <a:t>BEISPIEL:</a:t>
            </a:r>
          </a:p>
          <a:p>
            <a:pPr marL="1627188" lvl="2" indent="-350838">
              <a:spcBef>
                <a:spcPts val="600"/>
              </a:spcBef>
              <a:buClr>
                <a:srgbClr val="5B9BD5">
                  <a:lumMod val="75000"/>
                </a:srgbClr>
              </a:buClr>
              <a:buSzPct val="120000"/>
              <a:buFont typeface="Wingdings" pitchFamily="2" charset="2"/>
              <a:buChar char="§"/>
              <a:defRPr/>
            </a:pPr>
            <a:r>
              <a:rPr lang="de-DE" dirty="0">
                <a:solidFill>
                  <a:prstClr val="black"/>
                </a:solidFill>
                <a:latin typeface="Trebuchet MS" pitchFamily="34" charset="0"/>
              </a:rPr>
              <a:t>Mieter hat hohen Finanzierungsbeitrag geleistet, Förderung ist im Zeitpunkt des Mietvertragsabschlusses aufrecht und die Baulichkeit ist vor weniger als 25 Jahren bei Mietvertragsabschluss bezogen worden: Mieter hat keinen Anspruch</a:t>
            </a:r>
            <a:endParaRPr lang="de-AT" dirty="0">
              <a:solidFill>
                <a:prstClr val="black"/>
              </a:solidFill>
              <a:latin typeface="Trebuchet MS" pitchFamily="34" charset="0"/>
            </a:endParaRPr>
          </a:p>
          <a:p>
            <a:pPr marL="712788" lvl="0" indent="-350838">
              <a:spcBef>
                <a:spcPts val="600"/>
              </a:spcBef>
              <a:buClr>
                <a:srgbClr val="5B9BD5">
                  <a:lumMod val="75000"/>
                </a:srgbClr>
              </a:buClr>
              <a:buSzPct val="120000"/>
              <a:buFont typeface="Wingdings" pitchFamily="2" charset="2"/>
              <a:buChar char="§"/>
              <a:defRPr/>
            </a:pPr>
            <a:r>
              <a:rPr lang="de-DE" u="sng" dirty="0" smtClean="0">
                <a:solidFill>
                  <a:prstClr val="black"/>
                </a:solidFill>
                <a:latin typeface="Trebuchet MS" pitchFamily="34" charset="0"/>
              </a:rPr>
              <a:t>Erhöhung der Antragsmöglichkeiten </a:t>
            </a:r>
            <a:r>
              <a:rPr lang="de-DE" dirty="0" smtClean="0">
                <a:solidFill>
                  <a:prstClr val="black"/>
                </a:solidFill>
                <a:latin typeface="Trebuchet MS" pitchFamily="34" charset="0"/>
              </a:rPr>
              <a:t>(§ 15e): </a:t>
            </a:r>
          </a:p>
          <a:p>
            <a:pPr marL="1169988" lvl="1"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Bisherige Regelung: bisher hatte Mieter nur ein einziges Mal die Möglichkeit einen Antrag auf nachträgliche WE-Begründung zu stellen und zwar jeweils nach Ablauf des 10. Jahres bis zum Ablauf des 15. Jahres seines Mietvertrages</a:t>
            </a:r>
          </a:p>
          <a:p>
            <a:pPr marL="1169988" lvl="1"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Neuregelung: Mieter kann drei Anträge stellen und zwar</a:t>
            </a:r>
          </a:p>
          <a:p>
            <a:pPr marL="1676400" lvl="2" indent="-400050">
              <a:spcBef>
                <a:spcPts val="600"/>
              </a:spcBef>
              <a:buClr>
                <a:srgbClr val="5B9BD5">
                  <a:lumMod val="75000"/>
                </a:srgbClr>
              </a:buClr>
              <a:buSzPct val="120000"/>
              <a:buAutoNum type="romanLcParenBoth"/>
              <a:defRPr/>
            </a:pPr>
            <a:r>
              <a:rPr lang="de-DE" dirty="0" smtClean="0">
                <a:solidFill>
                  <a:prstClr val="black"/>
                </a:solidFill>
                <a:latin typeface="Trebuchet MS" pitchFamily="34" charset="0"/>
              </a:rPr>
              <a:t>Vom 6. bis zum Ablauf des 10.;</a:t>
            </a:r>
          </a:p>
          <a:p>
            <a:pPr marL="1676400" lvl="2" indent="-400050">
              <a:spcBef>
                <a:spcPts val="600"/>
              </a:spcBef>
              <a:buClr>
                <a:srgbClr val="5B9BD5">
                  <a:lumMod val="75000"/>
                </a:srgbClr>
              </a:buClr>
              <a:buSzPct val="120000"/>
              <a:buAutoNum type="romanLcParenBoth"/>
              <a:defRPr/>
            </a:pPr>
            <a:r>
              <a:rPr lang="de-DE" dirty="0" smtClean="0">
                <a:solidFill>
                  <a:prstClr val="black"/>
                </a:solidFill>
                <a:latin typeface="Trebuchet MS" pitchFamily="34" charset="0"/>
              </a:rPr>
              <a:t>Vom 11. bis zum </a:t>
            </a:r>
            <a:r>
              <a:rPr lang="de-DE" dirty="0" smtClean="0">
                <a:solidFill>
                  <a:prstClr val="black"/>
                </a:solidFill>
                <a:latin typeface="Trebuchet MS" pitchFamily="34" charset="0"/>
              </a:rPr>
              <a:t>Ablauf </a:t>
            </a:r>
            <a:r>
              <a:rPr lang="de-DE" dirty="0" smtClean="0">
                <a:solidFill>
                  <a:prstClr val="black"/>
                </a:solidFill>
                <a:latin typeface="Trebuchet MS" pitchFamily="34" charset="0"/>
              </a:rPr>
              <a:t>des 15. und</a:t>
            </a:r>
          </a:p>
          <a:p>
            <a:pPr marL="1676400" lvl="2" indent="-400050">
              <a:spcBef>
                <a:spcPts val="600"/>
              </a:spcBef>
              <a:buClr>
                <a:srgbClr val="5B9BD5">
                  <a:lumMod val="75000"/>
                </a:srgbClr>
              </a:buClr>
              <a:buSzPct val="120000"/>
              <a:buAutoNum type="romanLcParenBoth"/>
              <a:defRPr/>
            </a:pPr>
            <a:r>
              <a:rPr lang="de-DE" dirty="0" smtClean="0">
                <a:solidFill>
                  <a:prstClr val="black"/>
                </a:solidFill>
                <a:latin typeface="Trebuchet MS" pitchFamily="34" charset="0"/>
              </a:rPr>
              <a:t>Vom 16. bis zum Ablauf des 20 Jahres seines Mietvertrages</a:t>
            </a:r>
          </a:p>
          <a:p>
            <a:pPr marL="712788" lvl="0"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Österreicherbonus (§ 15f): Vortrag Dr. Sommer</a:t>
            </a:r>
          </a:p>
          <a:p>
            <a:pPr marL="712788" lvl="0"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Verstärktes Spekulationsverbot (§ 15g): Vortrag Dr. Sommer </a:t>
            </a:r>
          </a:p>
          <a:p>
            <a:pPr marL="712788" lvl="0" indent="-350838">
              <a:spcBef>
                <a:spcPts val="600"/>
              </a:spcBef>
              <a:buClr>
                <a:srgbClr val="5B9BD5">
                  <a:lumMod val="75000"/>
                </a:srgbClr>
              </a:buClr>
              <a:buSzPct val="120000"/>
              <a:buFont typeface="Wingdings" pitchFamily="2" charset="2"/>
              <a:buChar char="§"/>
              <a:defRPr/>
            </a:pPr>
            <a:endParaRPr lang="de-DE" dirty="0">
              <a:solidFill>
                <a:prstClr val="black"/>
              </a:solidFill>
              <a:latin typeface="Trebuchet MS" pitchFamily="34" charset="0"/>
            </a:endParaRPr>
          </a:p>
        </p:txBody>
      </p:sp>
      <p:sp>
        <p:nvSpPr>
          <p:cNvPr id="2" name="Foliennummernplatzhalter 1">
            <a:extLst>
              <a:ext uri="{FF2B5EF4-FFF2-40B4-BE49-F238E27FC236}">
                <a16:creationId xmlns:a16="http://schemas.microsoft.com/office/drawing/2014/main" id="{3DF0A8BD-F54E-485C-B601-A4464EEFF99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A383B4-178B-49DB-AFAA-F1806A3618AD}" type="slidenum">
              <a:rPr kumimoji="0" lang="de-A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A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feld 6"/>
          <p:cNvSpPr txBox="1"/>
          <p:nvPr/>
        </p:nvSpPr>
        <p:spPr>
          <a:xfrm>
            <a:off x="119336" y="6538912"/>
            <a:ext cx="3096344" cy="261610"/>
          </a:xfrm>
          <a:prstGeom prst="rect">
            <a:avLst/>
          </a:prstGeom>
          <a:noFill/>
        </p:spPr>
        <p:txBody>
          <a:bodyPr wrap="square" rtlCol="0">
            <a:spAutoFit/>
          </a:bodyPr>
          <a:lstStyle/>
          <a:p>
            <a:r>
              <a:rPr lang="de-DE" sz="1100" b="1" dirty="0" smtClean="0">
                <a:latin typeface="Arial" panose="020B0604020202020204" pitchFamily="34" charset="0"/>
                <a:cs typeface="Arial" panose="020B0604020202020204" pitchFamily="34" charset="0"/>
              </a:rPr>
              <a:t>© Dr. Roland Weinrauch, LL.M.</a:t>
            </a:r>
            <a:endParaRPr lang="de-AT" sz="1100" b="1" dirty="0">
              <a:latin typeface="Arial" panose="020B0604020202020204" pitchFamily="34" charset="0"/>
              <a:cs typeface="Arial" panose="020B0604020202020204" pitchFamily="34" charset="0"/>
            </a:endParaRPr>
          </a:p>
        </p:txBody>
      </p:sp>
      <p:pic>
        <p:nvPicPr>
          <p:cNvPr id="9" name="Grafik 8">
            <a:extLst>
              <a:ext uri="{FF2B5EF4-FFF2-40B4-BE49-F238E27FC236}">
                <a16:creationId xmlns:a16="http://schemas.microsoft.com/office/drawing/2014/main" id="{C244E218-681C-4B3E-A1B7-97A972C6E7C6}"/>
              </a:ext>
            </a:extLst>
          </p:cNvPr>
          <p:cNvPicPr>
            <a:picLocks noChangeAspect="1"/>
          </p:cNvPicPr>
          <p:nvPr/>
        </p:nvPicPr>
        <p:blipFill>
          <a:blip r:embed="rId2"/>
          <a:stretch>
            <a:fillRect/>
          </a:stretch>
        </p:blipFill>
        <p:spPr>
          <a:xfrm>
            <a:off x="119336" y="44624"/>
            <a:ext cx="4032447" cy="643029"/>
          </a:xfrm>
          <a:prstGeom prst="rect">
            <a:avLst/>
          </a:prstGeom>
        </p:spPr>
      </p:pic>
    </p:spTree>
    <p:extLst>
      <p:ext uri="{BB962C8B-B14F-4D97-AF65-F5344CB8AC3E}">
        <p14:creationId xmlns:p14="http://schemas.microsoft.com/office/powerpoint/2010/main" val="2912352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hteck 5"/>
          <p:cNvSpPr/>
          <p:nvPr/>
        </p:nvSpPr>
        <p:spPr>
          <a:xfrm>
            <a:off x="533369" y="934514"/>
            <a:ext cx="11039505" cy="6309420"/>
          </a:xfrm>
          <a:prstGeom prst="rect">
            <a:avLst/>
          </a:prstGeom>
        </p:spPr>
        <p:txBody>
          <a:bodyPr wrap="square">
            <a:spAutoFit/>
          </a:bodyPr>
          <a:lstStyle/>
          <a:p>
            <a:pPr marL="712788" lvl="0" indent="-350838">
              <a:spcBef>
                <a:spcPts val="600"/>
              </a:spcBef>
              <a:buClr>
                <a:srgbClr val="5B9BD5">
                  <a:lumMod val="75000"/>
                </a:srgbClr>
              </a:buClr>
              <a:buSzPct val="120000"/>
              <a:buFont typeface="Wingdings" pitchFamily="2" charset="2"/>
              <a:buChar char="§"/>
              <a:defRPr/>
            </a:pPr>
            <a:r>
              <a:rPr lang="de-DE" u="sng" dirty="0" smtClean="0">
                <a:solidFill>
                  <a:prstClr val="black"/>
                </a:solidFill>
                <a:latin typeface="Trebuchet MS" pitchFamily="34" charset="0"/>
              </a:rPr>
              <a:t>Erhöhung der Transparenz</a:t>
            </a:r>
            <a:r>
              <a:rPr lang="de-DE" dirty="0" smtClean="0">
                <a:solidFill>
                  <a:prstClr val="black"/>
                </a:solidFill>
                <a:latin typeface="Trebuchet MS" pitchFamily="34" charset="0"/>
              </a:rPr>
              <a:t>: Im Mietvertrag hat GBV auf</a:t>
            </a:r>
          </a:p>
          <a:p>
            <a:pPr marL="1169988" lvl="1"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(i) das Bestehen der gesetzlichen WE-Option</a:t>
            </a:r>
          </a:p>
          <a:p>
            <a:pPr marL="1169988" lvl="1"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(ii) die damit verbundenen Antragsrechte und</a:t>
            </a:r>
          </a:p>
          <a:p>
            <a:pPr marL="1169988" lvl="1" indent="-350838">
              <a:spcBef>
                <a:spcPts val="600"/>
              </a:spcBef>
              <a:buClr>
                <a:srgbClr val="5B9BD5">
                  <a:lumMod val="75000"/>
                </a:srgbClr>
              </a:buClr>
              <a:buSzPct val="120000"/>
              <a:buFont typeface="Wingdings" pitchFamily="2" charset="2"/>
              <a:buChar char="§"/>
              <a:defRPr/>
            </a:pPr>
            <a:r>
              <a:rPr lang="de-DE" dirty="0" smtClean="0">
                <a:solidFill>
                  <a:prstClr val="black"/>
                </a:solidFill>
                <a:latin typeface="Trebuchet MS" pitchFamily="34" charset="0"/>
              </a:rPr>
              <a:t>(iii) die Ausnahmen von der gesetzlichen WE-Option hinzuweisen</a:t>
            </a:r>
          </a:p>
          <a:p>
            <a:pPr marL="819150" lvl="1">
              <a:spcBef>
                <a:spcPts val="600"/>
              </a:spcBef>
              <a:buClr>
                <a:srgbClr val="5B9BD5">
                  <a:lumMod val="75000"/>
                </a:srgbClr>
              </a:buClr>
              <a:buSzPct val="120000"/>
              <a:defRPr/>
            </a:pPr>
            <a:endParaRPr lang="de-DE" dirty="0">
              <a:solidFill>
                <a:prstClr val="black"/>
              </a:solidFill>
              <a:latin typeface="Trebuchet MS" pitchFamily="34" charset="0"/>
            </a:endParaRPr>
          </a:p>
          <a:p>
            <a:pPr marL="361950" lvl="0" indent="-361950">
              <a:lnSpc>
                <a:spcPct val="150000"/>
              </a:lnSpc>
              <a:buClr>
                <a:srgbClr val="5B9BD5">
                  <a:lumMod val="75000"/>
                </a:srgbClr>
              </a:buClr>
              <a:buFont typeface="Wingdings" panose="05000000000000000000" pitchFamily="2" charset="2"/>
              <a:buChar char="n"/>
              <a:defRPr/>
            </a:pPr>
            <a:r>
              <a:rPr lang="de-DE" b="1" dirty="0">
                <a:solidFill>
                  <a:prstClr val="black"/>
                </a:solidFill>
                <a:latin typeface="Trebuchet MS" pitchFamily="34" charset="0"/>
              </a:rPr>
              <a:t>Wichtige </a:t>
            </a:r>
            <a:r>
              <a:rPr lang="de-DE" b="1" dirty="0" smtClean="0">
                <a:solidFill>
                  <a:prstClr val="black"/>
                </a:solidFill>
                <a:latin typeface="Trebuchet MS" pitchFamily="34" charset="0"/>
              </a:rPr>
              <a:t>damit in Zusammenhang stehende Übergangsbestimmungen</a:t>
            </a:r>
            <a:endParaRPr lang="de-DE" b="1" dirty="0">
              <a:solidFill>
                <a:prstClr val="black"/>
              </a:solidFill>
              <a:latin typeface="Trebuchet MS" pitchFamily="34" charset="0"/>
            </a:endParaRPr>
          </a:p>
          <a:p>
            <a:pPr marL="819150" lvl="1" indent="-361950">
              <a:lnSpc>
                <a:spcPct val="150000"/>
              </a:lnSpc>
              <a:buClr>
                <a:srgbClr val="5B9BD5">
                  <a:lumMod val="75000"/>
                </a:srgbClr>
              </a:buClr>
              <a:buFont typeface="Wingdings" panose="05000000000000000000" pitchFamily="2" charset="2"/>
              <a:buChar char="n"/>
              <a:defRPr/>
            </a:pPr>
            <a:r>
              <a:rPr lang="de-DE" dirty="0">
                <a:solidFill>
                  <a:prstClr val="black"/>
                </a:solidFill>
                <a:latin typeface="Trebuchet MS" pitchFamily="34" charset="0"/>
              </a:rPr>
              <a:t>Grundsätzliches Inkrafttreten mit 1.8.2019</a:t>
            </a:r>
          </a:p>
          <a:p>
            <a:pPr marL="819150" lvl="1" indent="-361950">
              <a:lnSpc>
                <a:spcPct val="150000"/>
              </a:lnSpc>
              <a:buClr>
                <a:srgbClr val="5B9BD5">
                  <a:lumMod val="75000"/>
                </a:srgbClr>
              </a:buClr>
              <a:buFont typeface="Wingdings" panose="05000000000000000000" pitchFamily="2" charset="2"/>
              <a:buChar char="n"/>
              <a:defRPr/>
            </a:pPr>
            <a:r>
              <a:rPr lang="de-DE" dirty="0">
                <a:solidFill>
                  <a:prstClr val="black"/>
                </a:solidFill>
                <a:latin typeface="Trebuchet MS" pitchFamily="34" charset="0"/>
              </a:rPr>
              <a:t>5-Jahresfrist gilt ab sofort für jeden neuen Mietvertragsabschluss</a:t>
            </a:r>
          </a:p>
          <a:p>
            <a:pPr marL="819150" lvl="1" indent="-361950">
              <a:buClr>
                <a:srgbClr val="5B9BD5">
                  <a:lumMod val="75000"/>
                </a:srgbClr>
              </a:buClr>
              <a:buFont typeface="Wingdings" panose="05000000000000000000" pitchFamily="2" charset="2"/>
              <a:buChar char="n"/>
              <a:defRPr/>
            </a:pPr>
            <a:r>
              <a:rPr lang="de-DE" dirty="0">
                <a:solidFill>
                  <a:prstClr val="black"/>
                </a:solidFill>
                <a:latin typeface="Trebuchet MS" pitchFamily="34" charset="0"/>
              </a:rPr>
              <a:t>Ausnahme von Kleinstwohnungen gilt nur für nach Inkrafttreten abgeschlossene Mietverträge</a:t>
            </a:r>
          </a:p>
          <a:p>
            <a:pPr marL="819150" lvl="1" indent="-361950">
              <a:buClr>
                <a:srgbClr val="5B9BD5">
                  <a:lumMod val="75000"/>
                </a:srgbClr>
              </a:buClr>
              <a:buFont typeface="Wingdings" panose="05000000000000000000" pitchFamily="2" charset="2"/>
              <a:buChar char="n"/>
              <a:defRPr/>
            </a:pPr>
            <a:r>
              <a:rPr lang="de-DE" dirty="0">
                <a:solidFill>
                  <a:prstClr val="black"/>
                </a:solidFill>
                <a:latin typeface="Trebuchet MS" pitchFamily="34" charset="0"/>
              </a:rPr>
              <a:t>Umstellung von aufrechter Förderung im Antragszeitpunkt zu aufrechter Förderung bei Mietvertragsabschluss gilt nur für nach Inkrafttreten abgeschlossene Mietverträge</a:t>
            </a:r>
          </a:p>
          <a:p>
            <a:pPr marL="819150" lvl="1" indent="-361950">
              <a:buClr>
                <a:srgbClr val="5B9BD5">
                  <a:lumMod val="75000"/>
                </a:srgbClr>
              </a:buClr>
              <a:buFont typeface="Wingdings" panose="05000000000000000000" pitchFamily="2" charset="2"/>
              <a:buChar char="n"/>
              <a:defRPr/>
            </a:pPr>
            <a:r>
              <a:rPr lang="de-DE" dirty="0">
                <a:solidFill>
                  <a:prstClr val="black"/>
                </a:solidFill>
                <a:latin typeface="Trebuchet MS" pitchFamily="34" charset="0"/>
              </a:rPr>
              <a:t>Optionsverhindernde Umfinanzierung ist ab sofort nicht mehr möglich</a:t>
            </a:r>
          </a:p>
          <a:p>
            <a:pPr marL="819150" lvl="1" indent="-361950">
              <a:buClr>
                <a:srgbClr val="5B9BD5">
                  <a:lumMod val="75000"/>
                </a:srgbClr>
              </a:buClr>
              <a:buFont typeface="Wingdings" panose="05000000000000000000" pitchFamily="2" charset="2"/>
              <a:buChar char="n"/>
              <a:defRPr/>
            </a:pPr>
            <a:r>
              <a:rPr lang="de-DE" dirty="0">
                <a:solidFill>
                  <a:prstClr val="black"/>
                </a:solidFill>
                <a:latin typeface="Trebuchet MS" pitchFamily="34" charset="0"/>
              </a:rPr>
              <a:t>Ausdehnung des Antragsrechtes (5 -20 Jahre Dauer des Mietverhältnisses) gilt nur für nach Inkrafttreten abgeschlossene Mietverträge</a:t>
            </a:r>
          </a:p>
          <a:p>
            <a:pPr marL="819150" lvl="1" indent="-361950">
              <a:buClr>
                <a:srgbClr val="5B9BD5">
                  <a:lumMod val="75000"/>
                </a:srgbClr>
              </a:buClr>
              <a:buFont typeface="Wingdings" panose="05000000000000000000" pitchFamily="2" charset="2"/>
              <a:buChar char="n"/>
              <a:defRPr/>
            </a:pPr>
            <a:r>
              <a:rPr lang="de-DE" dirty="0">
                <a:solidFill>
                  <a:prstClr val="black"/>
                </a:solidFill>
                <a:latin typeface="Trebuchet MS" pitchFamily="34" charset="0"/>
              </a:rPr>
              <a:t>Für bestehende Mietverträge gilt eine einmalige zusätzliche Optionsmöglichkeit vom 16. bis zum Ablauf des 20. Jahres des Mietvertrages insoweit Förderung noch aufrecht ist</a:t>
            </a:r>
          </a:p>
          <a:p>
            <a:pPr marL="361950" lvl="0">
              <a:spcBef>
                <a:spcPts val="600"/>
              </a:spcBef>
              <a:buClr>
                <a:srgbClr val="5B9BD5">
                  <a:lumMod val="75000"/>
                </a:srgbClr>
              </a:buClr>
              <a:buSzPct val="120000"/>
              <a:defRPr/>
            </a:pPr>
            <a:endParaRPr lang="de-DE" dirty="0">
              <a:solidFill>
                <a:prstClr val="black"/>
              </a:solidFill>
              <a:latin typeface="Trebuchet MS" pitchFamily="34" charset="0"/>
            </a:endParaRPr>
          </a:p>
          <a:p>
            <a:pPr marL="819150" lvl="1">
              <a:spcBef>
                <a:spcPts val="600"/>
              </a:spcBef>
              <a:buClr>
                <a:srgbClr val="5B9BD5">
                  <a:lumMod val="75000"/>
                </a:srgbClr>
              </a:buClr>
              <a:buSzPct val="120000"/>
              <a:defRPr/>
            </a:pPr>
            <a:endParaRPr lang="de-DE" dirty="0" smtClean="0">
              <a:solidFill>
                <a:prstClr val="black"/>
              </a:solidFill>
              <a:latin typeface="Trebuchet MS" pitchFamily="34" charset="0"/>
            </a:endParaRPr>
          </a:p>
          <a:p>
            <a:pPr marL="361950" lvl="0">
              <a:spcBef>
                <a:spcPts val="600"/>
              </a:spcBef>
              <a:buClr>
                <a:srgbClr val="5B9BD5">
                  <a:lumMod val="75000"/>
                </a:srgbClr>
              </a:buClr>
              <a:buSzPct val="120000"/>
              <a:defRPr/>
            </a:pPr>
            <a:endParaRPr lang="de-DE" dirty="0">
              <a:solidFill>
                <a:prstClr val="black"/>
              </a:solidFill>
              <a:latin typeface="Trebuchet MS" pitchFamily="34" charset="0"/>
            </a:endParaRPr>
          </a:p>
        </p:txBody>
      </p:sp>
      <p:sp>
        <p:nvSpPr>
          <p:cNvPr id="2" name="Foliennummernplatzhalter 1">
            <a:extLst>
              <a:ext uri="{FF2B5EF4-FFF2-40B4-BE49-F238E27FC236}">
                <a16:creationId xmlns:a16="http://schemas.microsoft.com/office/drawing/2014/main" id="{3DF0A8BD-F54E-485C-B601-A4464EEFF99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A383B4-178B-49DB-AFAA-F1806A3618AD}" type="slidenum">
              <a:rPr kumimoji="0" lang="de-A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A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feld 6"/>
          <p:cNvSpPr txBox="1"/>
          <p:nvPr/>
        </p:nvSpPr>
        <p:spPr>
          <a:xfrm>
            <a:off x="119336" y="6538912"/>
            <a:ext cx="3096344" cy="261610"/>
          </a:xfrm>
          <a:prstGeom prst="rect">
            <a:avLst/>
          </a:prstGeom>
          <a:noFill/>
        </p:spPr>
        <p:txBody>
          <a:bodyPr wrap="square" rtlCol="0">
            <a:spAutoFit/>
          </a:bodyPr>
          <a:lstStyle/>
          <a:p>
            <a:r>
              <a:rPr lang="de-DE" sz="1100" b="1" dirty="0" smtClean="0">
                <a:latin typeface="Arial" panose="020B0604020202020204" pitchFamily="34" charset="0"/>
                <a:cs typeface="Arial" panose="020B0604020202020204" pitchFamily="34" charset="0"/>
              </a:rPr>
              <a:t>© Dr. Roland Weinrauch, LL.M.</a:t>
            </a:r>
            <a:endParaRPr lang="de-AT" sz="1100" b="1" dirty="0">
              <a:latin typeface="Arial" panose="020B0604020202020204" pitchFamily="34" charset="0"/>
              <a:cs typeface="Arial" panose="020B0604020202020204" pitchFamily="34" charset="0"/>
            </a:endParaRPr>
          </a:p>
        </p:txBody>
      </p:sp>
      <p:pic>
        <p:nvPicPr>
          <p:cNvPr id="9" name="Grafik 8">
            <a:extLst>
              <a:ext uri="{FF2B5EF4-FFF2-40B4-BE49-F238E27FC236}">
                <a16:creationId xmlns:a16="http://schemas.microsoft.com/office/drawing/2014/main" id="{C244E218-681C-4B3E-A1B7-97A972C6E7C6}"/>
              </a:ext>
            </a:extLst>
          </p:cNvPr>
          <p:cNvPicPr>
            <a:picLocks noChangeAspect="1"/>
          </p:cNvPicPr>
          <p:nvPr/>
        </p:nvPicPr>
        <p:blipFill>
          <a:blip r:embed="rId2"/>
          <a:stretch>
            <a:fillRect/>
          </a:stretch>
        </p:blipFill>
        <p:spPr>
          <a:xfrm>
            <a:off x="119336" y="44624"/>
            <a:ext cx="4032447" cy="643029"/>
          </a:xfrm>
          <a:prstGeom prst="rect">
            <a:avLst/>
          </a:prstGeom>
        </p:spPr>
      </p:pic>
    </p:spTree>
    <p:extLst>
      <p:ext uri="{BB962C8B-B14F-4D97-AF65-F5344CB8AC3E}">
        <p14:creationId xmlns:p14="http://schemas.microsoft.com/office/powerpoint/2010/main" val="4243909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hteck 5"/>
          <p:cNvSpPr/>
          <p:nvPr/>
        </p:nvSpPr>
        <p:spPr>
          <a:xfrm>
            <a:off x="533369" y="934514"/>
            <a:ext cx="11039505" cy="5355312"/>
          </a:xfrm>
          <a:prstGeom prst="rect">
            <a:avLst/>
          </a:prstGeom>
        </p:spPr>
        <p:txBody>
          <a:bodyPr wrap="square">
            <a:spAutoFit/>
          </a:bodyPr>
          <a:lstStyle/>
          <a:p>
            <a:pPr marL="819150" lvl="1" indent="-361950">
              <a:buClr>
                <a:srgbClr val="5B9BD5">
                  <a:lumMod val="75000"/>
                </a:srgbClr>
              </a:buClr>
              <a:buFont typeface="Wingdings" panose="05000000000000000000" pitchFamily="2" charset="2"/>
              <a:buChar char="n"/>
              <a:defRPr/>
            </a:pPr>
            <a:r>
              <a:rPr lang="de-DE" b="1" dirty="0" smtClean="0">
                <a:solidFill>
                  <a:prstClr val="black"/>
                </a:solidFill>
                <a:latin typeface="Trebuchet MS" pitchFamily="34" charset="0"/>
              </a:rPr>
              <a:t>Weitere Regelungen:</a:t>
            </a:r>
          </a:p>
          <a:p>
            <a:pPr marL="819150" lvl="1" indent="-361950">
              <a:buClr>
                <a:srgbClr val="5B9BD5">
                  <a:lumMod val="75000"/>
                </a:srgbClr>
              </a:buClr>
              <a:buFont typeface="Wingdings" panose="05000000000000000000" pitchFamily="2" charset="2"/>
              <a:buChar char="n"/>
              <a:defRPr/>
            </a:pPr>
            <a:endParaRPr lang="de-AT" b="1" dirty="0" smtClean="0">
              <a:solidFill>
                <a:prstClr val="black"/>
              </a:solidFill>
              <a:latin typeface="Trebuchet MS" pitchFamily="34" charset="0"/>
            </a:endParaRPr>
          </a:p>
          <a:p>
            <a:pPr marL="819150" lvl="1" indent="-361950">
              <a:buClr>
                <a:srgbClr val="5B9BD5">
                  <a:lumMod val="75000"/>
                </a:srgbClr>
              </a:buClr>
              <a:buFont typeface="Wingdings" panose="05000000000000000000" pitchFamily="2" charset="2"/>
              <a:buChar char="n"/>
              <a:defRPr/>
            </a:pPr>
            <a:r>
              <a:rPr lang="de-AT" b="1" dirty="0" smtClean="0">
                <a:solidFill>
                  <a:prstClr val="black"/>
                </a:solidFill>
                <a:latin typeface="Trebuchet MS" pitchFamily="34" charset="0"/>
              </a:rPr>
              <a:t>Geschäftskreis</a:t>
            </a:r>
            <a:r>
              <a:rPr lang="de-AT" b="1" dirty="0">
                <a:solidFill>
                  <a:prstClr val="black"/>
                </a:solidFill>
                <a:latin typeface="Trebuchet MS" pitchFamily="34" charset="0"/>
              </a:rPr>
              <a:t>: § 7 Abs. 1a Z 1 WGG neu Hauptgeschäfte einer Bauvereinigung + § 7 Abs. 3 Z 6 </a:t>
            </a:r>
            <a:r>
              <a:rPr lang="de-AT" b="1" dirty="0" smtClean="0">
                <a:solidFill>
                  <a:prstClr val="black"/>
                </a:solidFill>
                <a:latin typeface="Trebuchet MS" pitchFamily="34" charset="0"/>
              </a:rPr>
              <a:t>Nebengeschäfte</a:t>
            </a:r>
          </a:p>
          <a:p>
            <a:pPr marL="819150" lvl="1" indent="-361950">
              <a:buClr>
                <a:srgbClr val="5B9BD5">
                  <a:lumMod val="75000"/>
                </a:srgbClr>
              </a:buClr>
              <a:buFont typeface="Wingdings" panose="05000000000000000000" pitchFamily="2" charset="2"/>
              <a:buChar char="n"/>
              <a:defRPr/>
            </a:pPr>
            <a:endParaRPr lang="de-AT" b="1" dirty="0" smtClean="0">
              <a:solidFill>
                <a:prstClr val="black"/>
              </a:solidFill>
              <a:latin typeface="Trebuchet MS" pitchFamily="34" charset="0"/>
            </a:endParaRPr>
          </a:p>
          <a:p>
            <a:pPr marL="819150" lvl="1" indent="-361950">
              <a:buClr>
                <a:srgbClr val="5B9BD5">
                  <a:lumMod val="75000"/>
                </a:srgbClr>
              </a:buClr>
              <a:buFont typeface="Wingdings" panose="05000000000000000000" pitchFamily="2" charset="2"/>
              <a:buChar char="n"/>
              <a:defRPr/>
            </a:pPr>
            <a:r>
              <a:rPr lang="de-AT" b="1" dirty="0" smtClean="0">
                <a:solidFill>
                  <a:prstClr val="black"/>
                </a:solidFill>
                <a:latin typeface="Trebuchet MS" pitchFamily="34" charset="0"/>
              </a:rPr>
              <a:t>Veräußerung </a:t>
            </a:r>
            <a:r>
              <a:rPr lang="de-AT" b="1" dirty="0">
                <a:solidFill>
                  <a:prstClr val="black"/>
                </a:solidFill>
                <a:latin typeface="Trebuchet MS" pitchFamily="34" charset="0"/>
              </a:rPr>
              <a:t>von Wohnungen (bei sonstiger Rechtsunwirksamkeit!) nur nach Anbot an Mieter                              (§ 10a Abs. 1 </a:t>
            </a:r>
            <a:r>
              <a:rPr lang="de-AT" b="1" dirty="0" err="1">
                <a:solidFill>
                  <a:prstClr val="black"/>
                </a:solidFill>
                <a:latin typeface="Trebuchet MS" pitchFamily="34" charset="0"/>
              </a:rPr>
              <a:t>lit</a:t>
            </a:r>
            <a:r>
              <a:rPr lang="de-AT" b="1" dirty="0">
                <a:solidFill>
                  <a:prstClr val="black"/>
                </a:solidFill>
                <a:latin typeface="Trebuchet MS" pitchFamily="34" charset="0"/>
              </a:rPr>
              <a:t>. e + Abs. 2 </a:t>
            </a:r>
            <a:r>
              <a:rPr lang="de-AT" b="1" dirty="0" err="1">
                <a:solidFill>
                  <a:prstClr val="black"/>
                </a:solidFill>
                <a:latin typeface="Trebuchet MS" pitchFamily="34" charset="0"/>
              </a:rPr>
              <a:t>lit</a:t>
            </a:r>
            <a:r>
              <a:rPr lang="de-AT" b="1" dirty="0">
                <a:solidFill>
                  <a:prstClr val="black"/>
                </a:solidFill>
                <a:latin typeface="Trebuchet MS" pitchFamily="34" charset="0"/>
              </a:rPr>
              <a:t>. </a:t>
            </a:r>
            <a:r>
              <a:rPr lang="de-AT" b="1" dirty="0" smtClean="0">
                <a:solidFill>
                  <a:prstClr val="black"/>
                </a:solidFill>
                <a:latin typeface="Trebuchet MS" pitchFamily="34" charset="0"/>
              </a:rPr>
              <a:t>d</a:t>
            </a:r>
            <a:r>
              <a:rPr lang="de-AT" b="1" dirty="0" smtClean="0">
                <a:solidFill>
                  <a:prstClr val="black"/>
                </a:solidFill>
                <a:latin typeface="Trebuchet MS" pitchFamily="34" charset="0"/>
              </a:rPr>
              <a:t>): bisher nur Regelung des Geschäftskreises</a:t>
            </a:r>
          </a:p>
          <a:p>
            <a:pPr lvl="1">
              <a:buClr>
                <a:srgbClr val="5B9BD5">
                  <a:lumMod val="75000"/>
                </a:srgbClr>
              </a:buClr>
              <a:defRPr/>
            </a:pPr>
            <a:endParaRPr lang="de-AT" b="1" dirty="0" smtClean="0">
              <a:solidFill>
                <a:prstClr val="black"/>
              </a:solidFill>
              <a:latin typeface="Trebuchet MS" pitchFamily="34" charset="0"/>
            </a:endParaRPr>
          </a:p>
          <a:p>
            <a:pPr marL="819150" lvl="1" indent="-361950">
              <a:buClr>
                <a:srgbClr val="5B9BD5">
                  <a:lumMod val="75000"/>
                </a:srgbClr>
              </a:buClr>
              <a:buFont typeface="Wingdings" panose="05000000000000000000" pitchFamily="2" charset="2"/>
              <a:buChar char="n"/>
              <a:defRPr/>
            </a:pPr>
            <a:r>
              <a:rPr lang="de-DE" b="1" dirty="0" err="1" smtClean="0">
                <a:solidFill>
                  <a:prstClr val="black"/>
                </a:solidFill>
                <a:latin typeface="Trebuchet MS" pitchFamily="34" charset="0"/>
              </a:rPr>
              <a:t>AirBnB</a:t>
            </a:r>
            <a:r>
              <a:rPr lang="de-DE" b="1" dirty="0" smtClean="0">
                <a:solidFill>
                  <a:prstClr val="black"/>
                </a:solidFill>
                <a:latin typeface="Trebuchet MS" pitchFamily="34" charset="0"/>
              </a:rPr>
              <a:t> (§ 8 </a:t>
            </a:r>
            <a:r>
              <a:rPr lang="de-DE" b="1" dirty="0" err="1" smtClean="0">
                <a:solidFill>
                  <a:prstClr val="black"/>
                </a:solidFill>
                <a:latin typeface="Trebuchet MS" pitchFamily="34" charset="0"/>
              </a:rPr>
              <a:t>Abs</a:t>
            </a:r>
            <a:r>
              <a:rPr lang="de-DE" b="1" dirty="0" smtClean="0">
                <a:solidFill>
                  <a:prstClr val="black"/>
                </a:solidFill>
                <a:latin typeface="Trebuchet MS" pitchFamily="34" charset="0"/>
              </a:rPr>
              <a:t> 3):</a:t>
            </a:r>
          </a:p>
          <a:p>
            <a:pPr marL="1276350" lvl="2" indent="-361950">
              <a:buClr>
                <a:srgbClr val="5B9BD5">
                  <a:lumMod val="75000"/>
                </a:srgbClr>
              </a:buClr>
              <a:buFont typeface="Wingdings" panose="05000000000000000000" pitchFamily="2" charset="2"/>
              <a:buChar char="n"/>
              <a:defRPr/>
            </a:pPr>
            <a:r>
              <a:rPr lang="de-DE" b="1" dirty="0" smtClean="0">
                <a:solidFill>
                  <a:prstClr val="black"/>
                </a:solidFill>
                <a:latin typeface="Trebuchet MS" pitchFamily="34" charset="0"/>
              </a:rPr>
              <a:t>Die Wohnungsvergabe darf nicht zur kurzfristigen gewerblichen (gewerbsmäßigen) Nutzung für touristische Beherbergungszwecke erfolgen</a:t>
            </a:r>
          </a:p>
          <a:p>
            <a:pPr marL="1733550" lvl="3" indent="-361950">
              <a:buClr>
                <a:srgbClr val="5B9BD5">
                  <a:lumMod val="75000"/>
                </a:srgbClr>
              </a:buClr>
              <a:buFont typeface="Wingdings" panose="05000000000000000000" pitchFamily="2" charset="2"/>
              <a:buChar char="n"/>
              <a:defRPr/>
            </a:pPr>
            <a:r>
              <a:rPr lang="de-DE" b="1" dirty="0" smtClean="0">
                <a:solidFill>
                  <a:prstClr val="black"/>
                </a:solidFill>
                <a:latin typeface="Trebuchet MS" pitchFamily="34" charset="0"/>
              </a:rPr>
              <a:t>Ausnahme: kurzfristige Gastverträge in Studentenheimen</a:t>
            </a:r>
          </a:p>
          <a:p>
            <a:pPr marL="1276350" lvl="2" indent="-361950">
              <a:buClr>
                <a:srgbClr val="5B9BD5">
                  <a:lumMod val="75000"/>
                </a:srgbClr>
              </a:buClr>
              <a:buFont typeface="Wingdings" panose="05000000000000000000" pitchFamily="2" charset="2"/>
              <a:buChar char="n"/>
              <a:defRPr/>
            </a:pPr>
            <a:endParaRPr lang="de-AT" b="1" dirty="0" smtClean="0">
              <a:solidFill>
                <a:prstClr val="black"/>
              </a:solidFill>
              <a:latin typeface="Trebuchet MS" pitchFamily="34" charset="0"/>
            </a:endParaRPr>
          </a:p>
          <a:p>
            <a:pPr marL="819150" lvl="1" indent="-361950">
              <a:buClr>
                <a:srgbClr val="5B9BD5">
                  <a:lumMod val="75000"/>
                </a:srgbClr>
              </a:buClr>
              <a:buFont typeface="Wingdings" panose="05000000000000000000" pitchFamily="2" charset="2"/>
              <a:buChar char="n"/>
              <a:defRPr/>
            </a:pPr>
            <a:r>
              <a:rPr lang="de-AT" b="1" dirty="0" smtClean="0">
                <a:solidFill>
                  <a:prstClr val="black"/>
                </a:solidFill>
                <a:latin typeface="Trebuchet MS" pitchFamily="34" charset="0"/>
              </a:rPr>
              <a:t>weniger </a:t>
            </a:r>
            <a:r>
              <a:rPr lang="de-AT" b="1" dirty="0">
                <a:solidFill>
                  <a:prstClr val="black"/>
                </a:solidFill>
                <a:latin typeface="Trebuchet MS" pitchFamily="34" charset="0"/>
              </a:rPr>
              <a:t>Bürokratie bei „Paketverkäufen“: </a:t>
            </a:r>
            <a:endParaRPr lang="de-AT" b="1" dirty="0" smtClean="0">
              <a:solidFill>
                <a:prstClr val="black"/>
              </a:solidFill>
              <a:latin typeface="Trebuchet MS" pitchFamily="34" charset="0"/>
            </a:endParaRPr>
          </a:p>
          <a:p>
            <a:pPr marL="1276350" lvl="2" indent="-361950">
              <a:buClr>
                <a:srgbClr val="5B9BD5">
                  <a:lumMod val="75000"/>
                </a:srgbClr>
              </a:buClr>
              <a:buFont typeface="Wingdings" panose="05000000000000000000" pitchFamily="2" charset="2"/>
              <a:buChar char="n"/>
              <a:defRPr/>
            </a:pPr>
            <a:r>
              <a:rPr lang="de-AT" b="1" dirty="0" smtClean="0">
                <a:solidFill>
                  <a:prstClr val="black"/>
                </a:solidFill>
                <a:latin typeface="Trebuchet MS" pitchFamily="34" charset="0"/>
              </a:rPr>
              <a:t>bei </a:t>
            </a:r>
            <a:r>
              <a:rPr lang="de-AT" b="1" dirty="0">
                <a:solidFill>
                  <a:prstClr val="black"/>
                </a:solidFill>
                <a:latin typeface="Trebuchet MS" pitchFamily="34" charset="0"/>
              </a:rPr>
              <a:t>Ankauf bis zu inkl. drei Wohnungen keine Genehmigungspflicht (§ 10a Abs. 1 </a:t>
            </a:r>
            <a:r>
              <a:rPr lang="de-AT" b="1" dirty="0" err="1">
                <a:solidFill>
                  <a:prstClr val="black"/>
                </a:solidFill>
                <a:latin typeface="Trebuchet MS" pitchFamily="34" charset="0"/>
              </a:rPr>
              <a:t>lit</a:t>
            </a:r>
            <a:r>
              <a:rPr lang="de-AT" b="1" dirty="0">
                <a:solidFill>
                  <a:prstClr val="black"/>
                </a:solidFill>
                <a:latin typeface="Trebuchet MS" pitchFamily="34" charset="0"/>
              </a:rPr>
              <a:t>. </a:t>
            </a:r>
            <a:r>
              <a:rPr lang="de-AT" b="1" dirty="0" smtClean="0">
                <a:solidFill>
                  <a:prstClr val="black"/>
                </a:solidFill>
                <a:latin typeface="Trebuchet MS" pitchFamily="34" charset="0"/>
              </a:rPr>
              <a:t>d</a:t>
            </a:r>
            <a:r>
              <a:rPr lang="de-AT" b="1" dirty="0" smtClean="0">
                <a:solidFill>
                  <a:prstClr val="black"/>
                </a:solidFill>
                <a:latin typeface="Trebuchet MS" pitchFamily="34" charset="0"/>
              </a:rPr>
              <a:t>):</a:t>
            </a:r>
          </a:p>
          <a:p>
            <a:pPr marL="1733550" lvl="3" indent="-361950">
              <a:buClr>
                <a:srgbClr val="5B9BD5">
                  <a:lumMod val="75000"/>
                </a:srgbClr>
              </a:buClr>
              <a:buFont typeface="Wingdings" panose="05000000000000000000" pitchFamily="2" charset="2"/>
              <a:buChar char="n"/>
              <a:defRPr/>
            </a:pPr>
            <a:r>
              <a:rPr lang="de-AT" b="1" dirty="0" smtClean="0">
                <a:solidFill>
                  <a:prstClr val="black"/>
                </a:solidFill>
                <a:latin typeface="Trebuchet MS" pitchFamily="34" charset="0"/>
              </a:rPr>
              <a:t> Ursprüngliche Frage war, was unter „Veräußerung von „Bauten und Anlagen“ an Personen, die nicht gemeinnützige Bauvereinigungen sind zu verstehen ist</a:t>
            </a:r>
          </a:p>
          <a:p>
            <a:pPr marL="1733550" lvl="3" indent="-361950">
              <a:buClr>
                <a:srgbClr val="5B9BD5">
                  <a:lumMod val="75000"/>
                </a:srgbClr>
              </a:buClr>
              <a:buFont typeface="Wingdings" panose="05000000000000000000" pitchFamily="2" charset="2"/>
              <a:buChar char="n"/>
              <a:defRPr/>
            </a:pPr>
            <a:r>
              <a:rPr lang="de-AT" b="1" dirty="0" smtClean="0">
                <a:solidFill>
                  <a:prstClr val="black"/>
                </a:solidFill>
                <a:latin typeface="Trebuchet MS" pitchFamily="34" charset="0"/>
              </a:rPr>
              <a:t>abgestellt wird auf einzelne Wohnungen, Geschäftsräume und KFZ-Abstellplätze</a:t>
            </a:r>
          </a:p>
          <a:p>
            <a:pPr lvl="3">
              <a:buClr>
                <a:srgbClr val="5B9BD5">
                  <a:lumMod val="75000"/>
                </a:srgbClr>
              </a:buClr>
              <a:defRPr/>
            </a:pPr>
            <a:endParaRPr lang="de-AT" b="1" dirty="0" smtClean="0">
              <a:solidFill>
                <a:prstClr val="black"/>
              </a:solidFill>
              <a:latin typeface="Trebuchet MS" pitchFamily="34" charset="0"/>
            </a:endParaRPr>
          </a:p>
        </p:txBody>
      </p:sp>
      <p:sp>
        <p:nvSpPr>
          <p:cNvPr id="2" name="Foliennummernplatzhalter 1">
            <a:extLst>
              <a:ext uri="{FF2B5EF4-FFF2-40B4-BE49-F238E27FC236}">
                <a16:creationId xmlns:a16="http://schemas.microsoft.com/office/drawing/2014/main" id="{3DF0A8BD-F54E-485C-B601-A4464EEFF99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A383B4-178B-49DB-AFAA-F1806A3618AD}" type="slidenum">
              <a:rPr kumimoji="0" lang="de-A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A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feld 6"/>
          <p:cNvSpPr txBox="1"/>
          <p:nvPr/>
        </p:nvSpPr>
        <p:spPr>
          <a:xfrm>
            <a:off x="119336" y="6538912"/>
            <a:ext cx="3096344" cy="261610"/>
          </a:xfrm>
          <a:prstGeom prst="rect">
            <a:avLst/>
          </a:prstGeom>
          <a:noFill/>
        </p:spPr>
        <p:txBody>
          <a:bodyPr wrap="square" rtlCol="0">
            <a:spAutoFit/>
          </a:bodyPr>
          <a:lstStyle/>
          <a:p>
            <a:r>
              <a:rPr lang="de-DE" sz="1100" b="1" dirty="0" smtClean="0">
                <a:latin typeface="Arial" panose="020B0604020202020204" pitchFamily="34" charset="0"/>
                <a:cs typeface="Arial" panose="020B0604020202020204" pitchFamily="34" charset="0"/>
              </a:rPr>
              <a:t>© Dr. Roland Weinrauch, LL.M.</a:t>
            </a:r>
            <a:endParaRPr lang="de-AT" sz="1100" b="1" dirty="0">
              <a:latin typeface="Arial" panose="020B0604020202020204" pitchFamily="34" charset="0"/>
              <a:cs typeface="Arial" panose="020B0604020202020204" pitchFamily="34" charset="0"/>
            </a:endParaRPr>
          </a:p>
        </p:txBody>
      </p:sp>
      <p:pic>
        <p:nvPicPr>
          <p:cNvPr id="9" name="Grafik 8">
            <a:extLst>
              <a:ext uri="{FF2B5EF4-FFF2-40B4-BE49-F238E27FC236}">
                <a16:creationId xmlns:a16="http://schemas.microsoft.com/office/drawing/2014/main" id="{C244E218-681C-4B3E-A1B7-97A972C6E7C6}"/>
              </a:ext>
            </a:extLst>
          </p:cNvPr>
          <p:cNvPicPr>
            <a:picLocks noChangeAspect="1"/>
          </p:cNvPicPr>
          <p:nvPr/>
        </p:nvPicPr>
        <p:blipFill>
          <a:blip r:embed="rId2"/>
          <a:stretch>
            <a:fillRect/>
          </a:stretch>
        </p:blipFill>
        <p:spPr>
          <a:xfrm>
            <a:off x="119336" y="44624"/>
            <a:ext cx="4032447" cy="643029"/>
          </a:xfrm>
          <a:prstGeom prst="rect">
            <a:avLst/>
          </a:prstGeom>
        </p:spPr>
      </p:pic>
    </p:spTree>
    <p:extLst>
      <p:ext uri="{BB962C8B-B14F-4D97-AF65-F5344CB8AC3E}">
        <p14:creationId xmlns:p14="http://schemas.microsoft.com/office/powerpoint/2010/main" val="1185224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623392" y="1268760"/>
            <a:ext cx="10526960" cy="4999286"/>
          </a:xfrm>
        </p:spPr>
        <p:txBody>
          <a:bodyPr>
            <a:normAutofit lnSpcReduction="10000"/>
          </a:bodyPr>
          <a:lstStyle/>
          <a:p>
            <a:pPr marL="0" indent="0" algn="ctr">
              <a:buNone/>
            </a:pPr>
            <a:r>
              <a:rPr lang="de-AT" sz="4000" b="1" dirty="0">
                <a:solidFill>
                  <a:schemeClr val="accent1">
                    <a:lumMod val="75000"/>
                  </a:schemeClr>
                </a:solidFill>
                <a:latin typeface="Trebuchet MS" panose="020B0603020202020204" pitchFamily="34" charset="0"/>
              </a:rPr>
              <a:t>Vielen Dank für Ihre Aufmerksam</a:t>
            </a:r>
            <a:r>
              <a:rPr lang="de-AT" b="1" dirty="0">
                <a:solidFill>
                  <a:schemeClr val="accent1">
                    <a:lumMod val="75000"/>
                  </a:schemeClr>
                </a:solidFill>
                <a:latin typeface="Trebuchet MS" panose="020B0603020202020204" pitchFamily="34" charset="0"/>
              </a:rPr>
              <a:t>keit</a:t>
            </a:r>
          </a:p>
          <a:p>
            <a:pPr marL="0" indent="0">
              <a:buNone/>
            </a:pPr>
            <a:endParaRPr lang="de-AT" dirty="0">
              <a:latin typeface="Trebuchet MS" panose="020B0603020202020204" pitchFamily="34" charset="0"/>
            </a:endParaRPr>
          </a:p>
          <a:p>
            <a:pPr marL="0" indent="0">
              <a:buNone/>
            </a:pPr>
            <a:r>
              <a:rPr lang="de-AT" sz="2400" dirty="0" smtClean="0">
                <a:latin typeface="Trebuchet MS" panose="020B0603020202020204" pitchFamily="34" charset="0"/>
              </a:rPr>
              <a:t>Gerne unterstützt Sie unser WGG-Anwaltsteam</a:t>
            </a:r>
          </a:p>
          <a:p>
            <a:pPr marL="0" indent="0">
              <a:buNone/>
            </a:pPr>
            <a:r>
              <a:rPr lang="de-DE" sz="2400" dirty="0" smtClean="0">
                <a:latin typeface="Trebuchet MS" panose="020B0603020202020204" pitchFamily="34" charset="0"/>
              </a:rPr>
              <a:t>		Dr. Roland Weinrauch LL.M. (NYU)</a:t>
            </a:r>
          </a:p>
          <a:p>
            <a:pPr marL="0" indent="0">
              <a:buNone/>
            </a:pPr>
            <a:r>
              <a:rPr lang="de-DE" sz="2400" dirty="0" smtClean="0">
                <a:latin typeface="Trebuchet MS" panose="020B0603020202020204" pitchFamily="34" charset="0"/>
              </a:rPr>
              <a:t>		Dr. Ingmar Etzersdorfer</a:t>
            </a:r>
          </a:p>
          <a:p>
            <a:pPr marL="0" indent="0">
              <a:buNone/>
            </a:pPr>
            <a:r>
              <a:rPr lang="de-DE" sz="2400" dirty="0" smtClean="0">
                <a:latin typeface="Trebuchet MS" panose="020B0603020202020204" pitchFamily="34" charset="0"/>
              </a:rPr>
              <a:t>		Dr. Martin Lechner</a:t>
            </a:r>
            <a:endParaRPr lang="de-AT" sz="2400" dirty="0">
              <a:latin typeface="Trebuchet MS" panose="020B0603020202020204" pitchFamily="34" charset="0"/>
            </a:endParaRPr>
          </a:p>
          <a:p>
            <a:pPr marL="0" indent="0">
              <a:buNone/>
            </a:pPr>
            <a:r>
              <a:rPr lang="de-AT" sz="2400" dirty="0" smtClean="0">
                <a:latin typeface="Trebuchet MS" panose="020B0603020202020204" pitchFamily="34" charset="0"/>
              </a:rPr>
              <a:t>bei </a:t>
            </a:r>
            <a:r>
              <a:rPr lang="de-AT" sz="2400" smtClean="0">
                <a:latin typeface="Trebuchet MS" panose="020B0603020202020204" pitchFamily="34" charset="0"/>
              </a:rPr>
              <a:t>sämtlichenen </a:t>
            </a:r>
            <a:r>
              <a:rPr lang="de-AT" sz="2400" dirty="0" smtClean="0">
                <a:latin typeface="Trebuchet MS" panose="020B0603020202020204" pitchFamily="34" charset="0"/>
              </a:rPr>
              <a:t>WGG Fragestellung, insbesondere bei der Anpassung von</a:t>
            </a:r>
          </a:p>
          <a:p>
            <a:pPr marL="0" indent="0">
              <a:buNone/>
            </a:pPr>
            <a:r>
              <a:rPr lang="de-DE" sz="2400" dirty="0" smtClean="0">
                <a:latin typeface="Trebuchet MS" panose="020B0603020202020204" pitchFamily="34" charset="0"/>
              </a:rPr>
              <a:t>Mietverträgen an die WGG-Novelle sowie der nachträglichen WE-Begründung NEU.</a:t>
            </a:r>
          </a:p>
          <a:p>
            <a:pPr marL="0" indent="0">
              <a:buNone/>
            </a:pPr>
            <a:endParaRPr lang="de-DE" sz="2400" dirty="0" smtClean="0">
              <a:latin typeface="Trebuchet MS" panose="020B0603020202020204" pitchFamily="34" charset="0"/>
            </a:endParaRPr>
          </a:p>
          <a:p>
            <a:pPr marL="0" indent="0">
              <a:buNone/>
            </a:pPr>
            <a:r>
              <a:rPr lang="de-DE" sz="2400" dirty="0" smtClean="0">
                <a:latin typeface="Trebuchet MS" panose="020B0603020202020204" pitchFamily="34" charset="0"/>
              </a:rPr>
              <a:t>Sie erreichen uns unter weinrauch@anwaltei.at</a:t>
            </a:r>
            <a:r>
              <a:rPr lang="de-AT" sz="2400" dirty="0" smtClean="0">
                <a:latin typeface="Trebuchet MS" panose="020B0603020202020204" pitchFamily="34" charset="0"/>
              </a:rPr>
              <a:t> </a:t>
            </a:r>
            <a:r>
              <a:rPr lang="de-AT" sz="2400" dirty="0">
                <a:latin typeface="Trebuchet MS" panose="020B0603020202020204" pitchFamily="34" charset="0"/>
              </a:rPr>
              <a:t>oder </a:t>
            </a:r>
            <a:r>
              <a:rPr lang="de-AT" sz="2400" dirty="0" smtClean="0">
                <a:latin typeface="Trebuchet MS" panose="020B0603020202020204" pitchFamily="34" charset="0"/>
              </a:rPr>
              <a:t>01 </a:t>
            </a:r>
            <a:r>
              <a:rPr lang="de-AT" sz="2400" dirty="0">
                <a:latin typeface="Trebuchet MS" panose="020B0603020202020204" pitchFamily="34" charset="0"/>
              </a:rPr>
              <a:t>533 64 </a:t>
            </a:r>
            <a:r>
              <a:rPr lang="de-AT" sz="2400" dirty="0" smtClean="0">
                <a:latin typeface="Trebuchet MS" panose="020B0603020202020204" pitchFamily="34" charset="0"/>
              </a:rPr>
              <a:t>990. </a:t>
            </a:r>
            <a:endParaRPr lang="de-AT" sz="2400" dirty="0">
              <a:latin typeface="Trebuchet MS" panose="020B0603020202020204" pitchFamily="34" charset="0"/>
            </a:endParaRPr>
          </a:p>
          <a:p>
            <a:pPr marL="265113" indent="0">
              <a:buNone/>
            </a:pPr>
            <a:endParaRPr lang="de-AT" sz="2400" dirty="0">
              <a:latin typeface="Trebuchet MS" panose="020B0603020202020204" pitchFamily="34" charset="0"/>
            </a:endParaRPr>
          </a:p>
        </p:txBody>
      </p:sp>
      <p:sp>
        <p:nvSpPr>
          <p:cNvPr id="4" name="Foliennummernplatzhalter 3">
            <a:extLst>
              <a:ext uri="{FF2B5EF4-FFF2-40B4-BE49-F238E27FC236}">
                <a16:creationId xmlns:a16="http://schemas.microsoft.com/office/drawing/2014/main" id="{DB034324-D007-4EAA-9C8D-58F72DE0F821}"/>
              </a:ext>
            </a:extLst>
          </p:cNvPr>
          <p:cNvSpPr>
            <a:spLocks noGrp="1"/>
          </p:cNvSpPr>
          <p:nvPr>
            <p:ph type="sldNum" sz="quarter" idx="12"/>
          </p:nvPr>
        </p:nvSpPr>
        <p:spPr/>
        <p:txBody>
          <a:bodyPr/>
          <a:lstStyle/>
          <a:p>
            <a:fld id="{59ABE1AD-8D59-4ED4-BA75-424D044B9727}" type="slidenum">
              <a:rPr lang="de-AT" smtClean="0"/>
              <a:pPr/>
              <a:t>7</a:t>
            </a:fld>
            <a:endParaRPr lang="de-AT"/>
          </a:p>
        </p:txBody>
      </p:sp>
      <p:sp>
        <p:nvSpPr>
          <p:cNvPr id="6" name="Textfeld 5"/>
          <p:cNvSpPr txBox="1"/>
          <p:nvPr/>
        </p:nvSpPr>
        <p:spPr>
          <a:xfrm>
            <a:off x="119336" y="6538912"/>
            <a:ext cx="3096344" cy="261610"/>
          </a:xfrm>
          <a:prstGeom prst="rect">
            <a:avLst/>
          </a:prstGeom>
          <a:noFill/>
        </p:spPr>
        <p:txBody>
          <a:bodyPr wrap="square" rtlCol="0">
            <a:spAutoFit/>
          </a:bodyPr>
          <a:lstStyle/>
          <a:p>
            <a:r>
              <a:rPr lang="de-DE" sz="1100" b="1" dirty="0" smtClean="0">
                <a:latin typeface="Arial" panose="020B0604020202020204" pitchFamily="34" charset="0"/>
                <a:cs typeface="Arial" panose="020B0604020202020204" pitchFamily="34" charset="0"/>
              </a:rPr>
              <a:t>© Dr. Roland Weinrauch, LL.M.</a:t>
            </a:r>
            <a:endParaRPr lang="de-AT" sz="1100" b="1" dirty="0">
              <a:latin typeface="Arial" panose="020B0604020202020204" pitchFamily="34" charset="0"/>
              <a:cs typeface="Arial" panose="020B0604020202020204" pitchFamily="34" charset="0"/>
            </a:endParaRPr>
          </a:p>
        </p:txBody>
      </p:sp>
      <p:pic>
        <p:nvPicPr>
          <p:cNvPr id="8" name="Grafik 7">
            <a:extLst>
              <a:ext uri="{FF2B5EF4-FFF2-40B4-BE49-F238E27FC236}">
                <a16:creationId xmlns:a16="http://schemas.microsoft.com/office/drawing/2014/main" id="{C244E218-681C-4B3E-A1B7-97A972C6E7C6}"/>
              </a:ext>
            </a:extLst>
          </p:cNvPr>
          <p:cNvPicPr>
            <a:picLocks noChangeAspect="1"/>
          </p:cNvPicPr>
          <p:nvPr/>
        </p:nvPicPr>
        <p:blipFill>
          <a:blip r:embed="rId2"/>
          <a:stretch>
            <a:fillRect/>
          </a:stretch>
        </p:blipFill>
        <p:spPr>
          <a:xfrm>
            <a:off x="119336" y="44624"/>
            <a:ext cx="4032447" cy="643029"/>
          </a:xfrm>
          <a:prstGeom prst="rect">
            <a:avLst/>
          </a:prstGeom>
        </p:spPr>
      </p:pic>
    </p:spTree>
    <p:extLst>
      <p:ext uri="{BB962C8B-B14F-4D97-AF65-F5344CB8AC3E}">
        <p14:creationId xmlns:p14="http://schemas.microsoft.com/office/powerpoint/2010/main" val="775877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6_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858</Words>
  <Application>Microsoft Office PowerPoint</Application>
  <PresentationFormat>Breitbild</PresentationFormat>
  <Paragraphs>94</Paragraphs>
  <Slides>7</Slides>
  <Notes>0</Notes>
  <HiddenSlides>0</HiddenSlides>
  <MMClips>0</MMClips>
  <ScaleCrop>false</ScaleCrop>
  <HeadingPairs>
    <vt:vector size="6" baseType="variant">
      <vt:variant>
        <vt:lpstr>Verwendete Schriftarten</vt:lpstr>
      </vt:variant>
      <vt:variant>
        <vt:i4>5</vt:i4>
      </vt:variant>
      <vt:variant>
        <vt:lpstr>Design</vt:lpstr>
      </vt:variant>
      <vt:variant>
        <vt:i4>3</vt:i4>
      </vt:variant>
      <vt:variant>
        <vt:lpstr>Folientitel</vt:lpstr>
      </vt:variant>
      <vt:variant>
        <vt:i4>7</vt:i4>
      </vt:variant>
    </vt:vector>
  </HeadingPairs>
  <TitlesOfParts>
    <vt:vector size="15" baseType="lpstr">
      <vt:lpstr>Arial</vt:lpstr>
      <vt:lpstr>Calibri</vt:lpstr>
      <vt:lpstr>Calibri Light</vt:lpstr>
      <vt:lpstr>Trebuchet MS</vt:lpstr>
      <vt:lpstr>Wingdings</vt:lpstr>
      <vt:lpstr>Larissa-Design</vt:lpstr>
      <vt:lpstr>Office</vt:lpstr>
      <vt:lpstr>6_Larissa-Design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WKO Inhouse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Gisch Erwin</dc:creator>
  <cp:lastModifiedBy>Roland Weinrauch</cp:lastModifiedBy>
  <cp:revision>167</cp:revision>
  <dcterms:created xsi:type="dcterms:W3CDTF">2013-05-17T12:34:56Z</dcterms:created>
  <dcterms:modified xsi:type="dcterms:W3CDTF">2019-09-03T14:35:28Z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